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0" r:id="rId6"/>
    <p:sldId id="276" r:id="rId7"/>
    <p:sldId id="682" r:id="rId8"/>
    <p:sldId id="685" r:id="rId9"/>
    <p:sldId id="272" r:id="rId10"/>
    <p:sldId id="271" r:id="rId11"/>
    <p:sldId id="274" r:id="rId12"/>
    <p:sldId id="275" r:id="rId13"/>
    <p:sldId id="268" r:id="rId14"/>
    <p:sldId id="683" r:id="rId15"/>
    <p:sldId id="684" r:id="rId16"/>
    <p:sldId id="686" r:id="rId17"/>
    <p:sldId id="688" r:id="rId18"/>
    <p:sldId id="689" r:id="rId19"/>
    <p:sldId id="6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AC"/>
    <a:srgbClr val="8DC2E3"/>
    <a:srgbClr val="3D97CF"/>
    <a:srgbClr val="2A78A8"/>
    <a:srgbClr val="C8D5B1"/>
    <a:srgbClr val="FEEAC2"/>
    <a:srgbClr val="FDD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25" autoAdjust="0"/>
  </p:normalViewPr>
  <p:slideViewPr>
    <p:cSldViewPr snapToGrid="0">
      <p:cViewPr varScale="1">
        <p:scale>
          <a:sx n="105" d="100"/>
          <a:sy n="105" d="100"/>
        </p:scale>
        <p:origin x="77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27T10:08:07.291" idx="1">
    <p:pos x="10" y="10"/>
    <p:text>You can use the generic pic for landing page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6/14/2021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6/14/2021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31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9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cap="all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6/14/2021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6/14/2021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6/14/2021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4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45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6/14/2021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6/14/2021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6/14/2021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6/14/2021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/>
          <a:lstStyle/>
          <a:p>
            <a:pPr algn="ctr"/>
            <a:endParaRPr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6/14/2021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80" y="762000"/>
            <a:ext cx="3377133" cy="2743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80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6/14/2021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80" y="762000"/>
            <a:ext cx="3377133" cy="27432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80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6/14/2021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/>
          <a:lstStyle/>
          <a:p>
            <a:pPr algn="ctr"/>
            <a:endParaRPr sz="1350"/>
          </a:p>
        </p:txBody>
      </p:sp>
      <p:sp>
        <p:nvSpPr>
          <p:cNvPr id="8" name="water3"/>
          <p:cNvSpPr/>
          <p:nvPr/>
        </p:nvSpPr>
        <p:spPr>
          <a:xfrm>
            <a:off x="2552" y="6064103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3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2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6/14/2021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•"/>
        <a:defRPr sz="15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750"/>
        </a:spcBef>
        <a:buSzPct val="100000"/>
        <a:buFont typeface="Arial" pitchFamily="34" charset="0"/>
        <a:buChar char="•"/>
        <a:defRPr sz="13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sz="1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44018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attc.org/Meetings/Meetings2020/SAC-11/Docs/_English/SAC-11-11_Standards%20for%20electronic%20monitoring%20(EM)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AD2E65-29EF-468F-9833-7AEB9C4F3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2" y="42847"/>
            <a:ext cx="11858799" cy="444787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9CD6749-A89F-4B9C-B3A9-320EA166BF5F}"/>
              </a:ext>
            </a:extLst>
          </p:cNvPr>
          <p:cNvGrpSpPr/>
          <p:nvPr/>
        </p:nvGrpSpPr>
        <p:grpSpPr>
          <a:xfrm>
            <a:off x="205382" y="4330345"/>
            <a:ext cx="11781233" cy="1288798"/>
            <a:chOff x="0" y="204721"/>
            <a:chExt cx="9144002" cy="906463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71A33A9A-19DA-46A4-A5A6-0FE8513E1D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9AB6BB51-C0B1-4871-BAEA-B274F94DA27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17519"/>
              <a:ext cx="9144002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en-US" sz="3200" b="1" dirty="0">
                  <a:solidFill>
                    <a:srgbClr val="FFFF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MANAGING THE FLOATING-OBJECT FISHERY FOR TROPICAL TUNAS IN THE EPO: SUPPORTING INFORMATION FOR THE PRECAUTIONARY ADDITIONAL MEASURES RECOMMENDED BY THE STAFF</a:t>
              </a:r>
            </a:p>
            <a:p>
              <a:pPr algn="ctr">
                <a:spcBef>
                  <a:spcPct val="50000"/>
                </a:spcBef>
                <a:buNone/>
              </a:pPr>
              <a:r>
                <a:rPr lang="en-US" sz="3200" dirty="0">
                  <a:solidFill>
                    <a:srgbClr val="FFFF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Jon Lopez, Cleridy E. Lennert-Cody, Mark N. Maunder, Alexandre Aires-da-Silva, Haikun Xu, Carolina Minte-Vera,                Juan L. Valero, Jean Francois Pulvenis, Guillermo </a:t>
              </a:r>
              <a:r>
                <a:rPr lang="en-US" sz="3200" dirty="0" err="1">
                  <a:solidFill>
                    <a:srgbClr val="FFFF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Compeán</a:t>
              </a:r>
              <a:endParaRPr lang="en-US" sz="5400" dirty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1DAF3F1-032B-44FA-8553-8318099788A0}"/>
              </a:ext>
            </a:extLst>
          </p:cNvPr>
          <p:cNvSpPr txBox="1"/>
          <p:nvPr/>
        </p:nvSpPr>
        <p:spPr>
          <a:xfrm>
            <a:off x="0" y="600282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</a:rPr>
              <a:t>Document SAC-11 INF-M, 11</a:t>
            </a:r>
            <a:r>
              <a:rPr lang="en-US" baseline="30000" dirty="0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meeting of the SAC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>
            <a:extLst>
              <a:ext uri="{FF2B5EF4-FFF2-40B4-BE49-F238E27FC236}">
                <a16:creationId xmlns:a16="http://schemas.microsoft.com/office/drawing/2014/main" id="{C007D531-CBC6-4F84-A18B-B6D69B4241F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42768" y="-1048413"/>
            <a:ext cx="906463" cy="1219200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494399"/>
            <a:ext cx="460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588" algn="ctr"/>
            <a:r>
              <a:rPr lang="en-US" sz="5400" dirty="0">
                <a:solidFill>
                  <a:srgbClr val="FFFF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292AC-CE32-4D94-A055-5C72062A5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3" y="491529"/>
            <a:ext cx="3269986" cy="2527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water sport, swimming&#10;&#10;Description generated with high confidence">
            <a:extLst>
              <a:ext uri="{FF2B5EF4-FFF2-40B4-BE49-F238E27FC236}">
                <a16:creationId xmlns:a16="http://schemas.microsoft.com/office/drawing/2014/main" id="{4A82E254-6F54-4BC4-82E2-0FED0A1C6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62" y="631446"/>
            <a:ext cx="6684274" cy="5142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95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EAA7B84-4F41-41C8-8A64-11342E0F525B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0268349A-F9AF-4281-8F72-A5A44CFCA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C8F1DD-8AC1-494B-89B8-7F6B7B61D051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endParaRPr lang="en-US" sz="4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24B837-EDF6-489D-B852-3953570658B1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D536246-2633-4098-B610-A3681A176566}"/>
              </a:ext>
            </a:extLst>
          </p:cNvPr>
          <p:cNvSpPr/>
          <p:nvPr/>
        </p:nvSpPr>
        <p:spPr>
          <a:xfrm>
            <a:off x="1173296" y="2619249"/>
            <a:ext cx="98454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Additional slides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2514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EAA7B84-4F41-41C8-8A64-11342E0F525B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0268349A-F9AF-4281-8F72-A5A44CFCA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C8F1DD-8AC1-494B-89B8-7F6B7B61D051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sz="4400" dirty="0">
                  <a:solidFill>
                    <a:schemeClr val="bg1"/>
                  </a:solidFill>
                  <a:latin typeface="Calibri" panose="020F0502020204030204" pitchFamily="34" charset="0"/>
                </a:rPr>
                <a:t>A combined OBJ and NOA sets limit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24B837-EDF6-489D-B852-3953570658B1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D536246-2633-4098-B610-A3681A176566}"/>
              </a:ext>
            </a:extLst>
          </p:cNvPr>
          <p:cNvSpPr/>
          <p:nvPr/>
        </p:nvSpPr>
        <p:spPr>
          <a:xfrm>
            <a:off x="1173296" y="1536174"/>
            <a:ext cx="98454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Both in 2018 and 2019, the staff proposed measures to prevent further increases in fishing mortality (IATTC-94-03, FAD-04-01). Specifically, the staff recommended (a) reductions of the active FAD limits, and (b) a limit on the total number of OBJ and NOA sets combined.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 staff is NOT proposing such a combined OBJ+NOA set limit in 2020, for three reasons: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(1) yellowfin stock status is no longer a concern (SAC-11-07);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(2) the possibility of exceeding existing OBJ set limits under a combined set limit is problematic; and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(3) the staff recently developed a data verification algorithm to identify misreported set types in the observer data, and hopes to develop similar algorithms for other data sources.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039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EAA7B84-4F41-41C8-8A64-11342E0F525B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0268349A-F9AF-4281-8F72-A5A44CFCA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C8F1DD-8AC1-494B-89B8-7F6B7B61D051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sz="4400" dirty="0">
                  <a:solidFill>
                    <a:schemeClr val="bg1"/>
                  </a:solidFill>
                  <a:latin typeface="Calibri" panose="020F0502020204030204" pitchFamily="34" charset="0"/>
                </a:rPr>
                <a:t>Vessels reporting buoy data under Res. C-17-02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24B837-EDF6-489D-B852-3953570658B1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D536246-2633-4098-B610-A3681A176566}"/>
              </a:ext>
            </a:extLst>
          </p:cNvPr>
          <p:cNvSpPr/>
          <p:nvPr/>
        </p:nvSpPr>
        <p:spPr>
          <a:xfrm>
            <a:off x="1173296" y="1228397"/>
            <a:ext cx="98454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156 vessels reported active FAD data, partially or continuously in 2018-2019.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About 75% of the vessels reported during at least 12 months and 50% reported during at least 20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Annually, vessels reporting buoy data accounted for over 80% the total number of sets on floating objects.</a:t>
            </a:r>
            <a:endParaRPr lang="es-E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0DC8F-59BE-4529-9C0A-B04AB572D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688" y="2424339"/>
            <a:ext cx="3425023" cy="30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EAA7B84-4F41-41C8-8A64-11342E0F525B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0268349A-F9AF-4281-8F72-A5A44CFCA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C8F1DD-8AC1-494B-89B8-7F6B7B61D051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sz="4400" dirty="0">
                  <a:solidFill>
                    <a:schemeClr val="bg1"/>
                  </a:solidFill>
                  <a:latin typeface="Calibri" panose="020F0502020204030204" pitchFamily="34" charset="0"/>
                </a:rPr>
                <a:t>How to estimate individual vessel active FAD limits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24B837-EDF6-489D-B852-3953570658B1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F72D053-B6FF-4B7C-8659-F61868B4E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1084219"/>
            <a:ext cx="11083636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EAA7B84-4F41-41C8-8A64-11342E0F525B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0268349A-F9AF-4281-8F72-A5A44CFCA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C8F1DD-8AC1-494B-89B8-7F6B7B61D051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sz="4400" dirty="0">
                  <a:solidFill>
                    <a:schemeClr val="bg1"/>
                  </a:solidFill>
                  <a:latin typeface="Calibri" panose="020F0502020204030204" pitchFamily="34" charset="0"/>
                </a:rPr>
                <a:t>How to estimate individual vessel active FAD limits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24B837-EDF6-489D-B852-3953570658B1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40A790B-0A5A-4E54-933D-EC63FEF22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6" y="1204407"/>
            <a:ext cx="9897485" cy="49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EAA7B84-4F41-41C8-8A64-11342E0F525B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0268349A-F9AF-4281-8F72-A5A44CFCA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C8F1DD-8AC1-494B-89B8-7F6B7B61D051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sz="4400" dirty="0">
                  <a:solidFill>
                    <a:schemeClr val="bg1"/>
                  </a:solidFill>
                  <a:latin typeface="Calibri" panose="020F0502020204030204" pitchFamily="34" charset="0"/>
                </a:rPr>
                <a:t>How to estimate individual vessel active FAD limits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24B837-EDF6-489D-B852-3953570658B1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D536246-2633-4098-B610-A3681A176566}"/>
              </a:ext>
            </a:extLst>
          </p:cNvPr>
          <p:cNvSpPr/>
          <p:nvPr/>
        </p:nvSpPr>
        <p:spPr>
          <a:xfrm>
            <a:off x="1173296" y="1228397"/>
            <a:ext cx="98454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Staff’s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proposal.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2018-219 active FAD data reported by each purse-seine vessel.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Method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Average of the maximum monthly number of active FADs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(to account for seasonality)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Closure periods will be excluded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as they may not represent accurate fishing/operational strategies for many vessels.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r>
              <a:rPr lang="en-US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vessels reporting less than 12 individual months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report data ASAP (30 Nov 2020)  compute daily individual vessel limits.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r>
              <a:rPr lang="en-US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vessels reporting zero months of data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limit would be zero.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If active FAD data are reported: new limits would be computed.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 vessels that have never fished on FADs but want to do it: equitable solution to be decided by the Commission, compatible with the thrust of the staff recommendations.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553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ABABE7-C76C-4B24-8648-F8A83AB78F07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7020517C-7CC4-4C37-BA1D-BF0FC23AC5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35F52242-FEF6-4773-9339-74D259B846A3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sz="4400" dirty="0">
                  <a:solidFill>
                    <a:schemeClr val="bg1"/>
                  </a:solidFill>
                  <a:latin typeface="Calibri" panose="020F0502020204030204" pitchFamily="34" charset="0"/>
                </a:rPr>
                <a:t>Outline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1CB240-2CCE-4147-BD1B-66A5C3239051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D2A7227B-1194-4528-93B1-6902902B2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348082"/>
            <a:ext cx="5926847" cy="509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Background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Management measures considered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>
                <a:tab pos="12573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Limit the number of OBJ sets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>
                <a:tab pos="12573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>
                <a:tab pos="12573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Adjust the limits on daily active FADs</a:t>
            </a:r>
          </a:p>
          <a:p>
            <a:pPr marL="914400" marR="0" lvl="1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>
                <a:tab pos="12573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>
                <a:tab pos="12573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Limit FAD deployments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>
                <a:tab pos="12573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  <a:tabLst>
                <a:tab pos="12573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Adjustments to days of closure </a:t>
            </a:r>
          </a:p>
          <a:p>
            <a:pPr marL="342900" marR="0" lvl="1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12573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Conclusion</a:t>
            </a:r>
          </a:p>
          <a:p>
            <a:pPr marL="0" marR="0" lvl="1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>
                <a:tab pos="12573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100000"/>
              <a:buFontTx/>
              <a:buNone/>
              <a:tabLst>
                <a:tab pos="12573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100000"/>
              <a:buFontTx/>
              <a:buNone/>
              <a:tabLst>
                <a:tab pos="12573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1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ABABE7-C76C-4B24-8648-F8A83AB78F07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7020517C-7CC4-4C37-BA1D-BF0FC23AC5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35F52242-FEF6-4773-9339-74D259B846A3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sz="4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Background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1CB240-2CCE-4147-BD1B-66A5C3239051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D2A7227B-1194-4528-93B1-6902902B2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68" y="1268705"/>
            <a:ext cx="11797479" cy="509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100000"/>
              <a:buFontTx/>
              <a:buNone/>
              <a:tabLst>
                <a:tab pos="12573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100000"/>
              <a:buFontTx/>
              <a:buNone/>
              <a:tabLst>
                <a:tab pos="12573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68BB87-267C-4E81-BCA5-2281D5FD9DA9}"/>
              </a:ext>
            </a:extLst>
          </p:cNvPr>
          <p:cNvSpPr/>
          <p:nvPr/>
        </p:nvSpPr>
        <p:spPr>
          <a:xfrm>
            <a:off x="432513" y="1268704"/>
            <a:ext cx="10853850" cy="50167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IATTC staff’s 2020 risk analysis (SAC-11-08) indicates that 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current management measures (C-17-02) are adequate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the short term.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Nonetheless, the staff is recommending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additional precautionary measures to ensure status quo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conditions—defined as the average fishing mortality (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during the most recent 3-year period (2017-2019)—are not exceeded, for two reasons: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For bigeye tuna, the risk analysis estimates a </a:t>
            </a:r>
            <a:r>
              <a:rPr lang="en-US" sz="2000" u="sng" dirty="0">
                <a:latin typeface="Calibri"/>
                <a:cs typeface="Calibri"/>
              </a:rPr>
              <a:t>50% probability that current fishing mortality (</a:t>
            </a:r>
            <a:r>
              <a:rPr lang="en-US" sz="2000" i="1" u="sng" dirty="0" err="1">
                <a:latin typeface="Calibri"/>
                <a:cs typeface="Calibri"/>
              </a:rPr>
              <a:t>F</a:t>
            </a:r>
            <a:r>
              <a:rPr lang="en-US" sz="2000" i="1" u="sng" baseline="-25000" dirty="0" err="1">
                <a:latin typeface="Calibri"/>
                <a:cs typeface="Calibri"/>
              </a:rPr>
              <a:t>cur</a:t>
            </a:r>
            <a:r>
              <a:rPr lang="en-US" sz="2000" u="sng" dirty="0">
                <a:latin typeface="Calibri"/>
                <a:cs typeface="Calibri"/>
              </a:rPr>
              <a:t>) is higher than the target reference point </a:t>
            </a:r>
            <a:r>
              <a:rPr lang="en-US" sz="2000" dirty="0">
                <a:latin typeface="Calibri"/>
                <a:cs typeface="Calibri"/>
              </a:rPr>
              <a:t>of maximum sustainable yield (MSY). However, the results of the risk analysis are bimodal (SAC-11-08), with both a more pessimistic and a more optimistic group of models. The </a:t>
            </a:r>
            <a:r>
              <a:rPr lang="en-US" sz="2000" u="sng" dirty="0">
                <a:latin typeface="Calibri"/>
                <a:cs typeface="Calibri"/>
              </a:rPr>
              <a:t>combined models</a:t>
            </a:r>
            <a:r>
              <a:rPr lang="en-US" sz="2000" dirty="0">
                <a:latin typeface="Calibri"/>
                <a:cs typeface="Calibri"/>
              </a:rPr>
              <a:t> in the pessimistic group indicate a </a:t>
            </a:r>
            <a:r>
              <a:rPr lang="en-US" sz="2000" u="sng" dirty="0">
                <a:latin typeface="Calibri"/>
                <a:cs typeface="Calibri"/>
              </a:rPr>
              <a:t>10% (or slightly higher) probability that the limit reference point has been exceeded</a:t>
            </a:r>
            <a:r>
              <a:rPr lang="en-US" sz="2000" dirty="0">
                <a:latin typeface="Calibri"/>
                <a:cs typeface="Calibri"/>
              </a:rPr>
              <a:t>;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u="sng" dirty="0">
                <a:latin typeface="Calibri"/>
                <a:cs typeface="Calibri"/>
              </a:rPr>
              <a:t>Stock status indicators </a:t>
            </a:r>
            <a:r>
              <a:rPr lang="en-US" sz="2000" dirty="0">
                <a:latin typeface="Calibri"/>
                <a:cs typeface="Calibri"/>
              </a:rPr>
              <a:t>(SAC-11-05), in particular those for the floating-object (OBJ) fishery, </a:t>
            </a:r>
            <a:r>
              <a:rPr lang="en-US" sz="2000" u="sng" dirty="0">
                <a:latin typeface="Calibri"/>
                <a:cs typeface="Calibri"/>
              </a:rPr>
              <a:t>show long-term trends that could lead to increased </a:t>
            </a:r>
            <a:r>
              <a:rPr lang="en-US" sz="2000" i="1" u="sng" dirty="0">
                <a:latin typeface="Calibri"/>
                <a:cs typeface="Calibri"/>
              </a:rPr>
              <a:t>F</a:t>
            </a:r>
            <a:r>
              <a:rPr lang="en-US" sz="2000" u="sng" dirty="0">
                <a:latin typeface="Calibri"/>
                <a:cs typeface="Calibri"/>
              </a:rPr>
              <a:t> in the near future</a:t>
            </a:r>
            <a:r>
              <a:rPr lang="en-US" sz="2000" dirty="0">
                <a:latin typeface="Calibri"/>
                <a:cs typeface="Calibri"/>
              </a:rPr>
              <a:t>, thus jeopardizing the desired effect of the current measures for the purse-seine fishery (72-day closure, the corralito closure, daily active FAD limits per vessel).</a:t>
            </a:r>
            <a:endParaRPr lang="es-E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0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ABABE7-C76C-4B24-8648-F8A83AB78F07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7020517C-7CC4-4C37-BA1D-BF0FC23AC5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35F52242-FEF6-4773-9339-74D259B846A3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sz="4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Background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1CB240-2CCE-4147-BD1B-66A5C3239051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D2A7227B-1194-4528-93B1-6902902B2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68" y="1268705"/>
            <a:ext cx="11797479" cy="509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t"/>
          <a:lstStyle/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100000"/>
              <a:buFontTx/>
              <a:buNone/>
              <a:tabLst>
                <a:tab pos="12573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100000"/>
              <a:buFontTx/>
              <a:buNone/>
              <a:tabLst>
                <a:tab pos="12573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877F7A-4E0C-4467-86BC-01D23E49E654}"/>
              </a:ext>
            </a:extLst>
          </p:cNvPr>
          <p:cNvSpPr/>
          <p:nvPr/>
        </p:nvSpPr>
        <p:spPr>
          <a:xfrm>
            <a:off x="995778" y="1346618"/>
            <a:ext cx="10200442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staff has focused on the following four options, all directly applicable to controlling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and/or already implemented in some form: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Limit the number of floating-object (OBJ) sets;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Adjust the limits on daily active FADs;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Limit FAD deployments; and/or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Adjust the duration of the closure to compensate for increases in OBJ sets. 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The staff reviewed the advantages and disadvantages of each option, as well as potential solutions to mitigate or compensate for the disadvantages. </a:t>
            </a:r>
            <a:endParaRPr lang="es-E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EAA7B84-4F41-41C8-8A64-11342E0F525B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0268349A-F9AF-4281-8F72-A5A44CFCA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C8F1DD-8AC1-494B-89B8-7F6B7B61D051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sz="4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Limit the number of OBJ sets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24B837-EDF6-489D-B852-3953570658B1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98CFCE-60A2-4098-BBAB-E55C60FD0881}"/>
              </a:ext>
            </a:extLst>
          </p:cNvPr>
          <p:cNvGraphicFramePr>
            <a:graphicFrameLocks noGrp="1"/>
          </p:cNvGraphicFramePr>
          <p:nvPr/>
        </p:nvGraphicFramePr>
        <p:xfrm>
          <a:off x="687840" y="1228840"/>
          <a:ext cx="10976000" cy="244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8000">
                  <a:extLst>
                    <a:ext uri="{9D8B030D-6E8A-4147-A177-3AD203B41FA5}">
                      <a16:colId xmlns:a16="http://schemas.microsoft.com/office/drawing/2014/main" val="2737064621"/>
                    </a:ext>
                  </a:extLst>
                </a:gridCol>
                <a:gridCol w="5488000">
                  <a:extLst>
                    <a:ext uri="{9D8B030D-6E8A-4147-A177-3AD203B41FA5}">
                      <a16:colId xmlns:a16="http://schemas.microsoft.com/office/drawing/2014/main" val="2515154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Advantages</a:t>
                      </a:r>
                      <a:endParaRPr lang="es-E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Disadvantages</a:t>
                      </a:r>
                      <a:endParaRPr lang="es-E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27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Directly related to control fishing effort, and hence, </a:t>
                      </a:r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s-ES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lead to a ‘race’ to OBJ fishing, which may lead to hardly predictable changes in vessel behavior and promote inefficient or unsafe practices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69245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sets by type are available near-real time (weekly radio reports from vessels with observers)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 incentivize misreporting of information, including set type, and compromise scientific work in general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34780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not penalize the fleet segment targeting NOA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vessels without observers, real-time monitoring would require an additional data reporting mechanism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42082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not allow total OBJ sets to increase (unlike a combined OBJ+NOA limit)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Relationship between number of sets and </a:t>
                      </a:r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may be variable and not proportional 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898854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149ED44-C290-472F-AC53-AA3B83D33AC9}"/>
              </a:ext>
            </a:extLst>
          </p:cNvPr>
          <p:cNvSpPr/>
          <p:nvPr/>
        </p:nvSpPr>
        <p:spPr>
          <a:xfrm>
            <a:off x="687840" y="3762416"/>
            <a:ext cx="10975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Potential solutions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Allocation could reduce or eliminate a ‘race’ to make OBJ sets (e.g. see IATTC-90 INF-B; IATTC-90 INF-B Addendum 1).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 algorithm for predicting set type from observer data was developed, and could be adapted to identify misreported set types, although not in near-real time. Similar algorithms might be developed for other datasets (e.g. FAD form) but may not perform as well.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Vessels without observers could be required to transmit the same weekly catch and effort data sent by observers.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5877A-3409-4750-B469-3827E0A60B59}"/>
              </a:ext>
            </a:extLst>
          </p:cNvPr>
          <p:cNvSpPr txBox="1"/>
          <p:nvPr/>
        </p:nvSpPr>
        <p:spPr>
          <a:xfrm>
            <a:off x="645636" y="5444112"/>
            <a:ext cx="10975999" cy="101566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Advantages outweigh disadvantages. Directly controls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is 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essential not to exceed status quo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Recommendation: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fleetwide annual limit on the number of OBJ sets </a:t>
            </a:r>
          </a:p>
          <a:p>
            <a:pPr algn="ctr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(15,987 OBJ sets, 2017-2019 annual average)</a:t>
            </a:r>
            <a:endParaRPr lang="es-E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EAA7B84-4F41-41C8-8A64-11342E0F525B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0268349A-F9AF-4281-8F72-A5A44CFCA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DC8F1DD-8AC1-494B-89B8-7F6B7B61D051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sz="4400" dirty="0">
                  <a:solidFill>
                    <a:schemeClr val="bg1"/>
                  </a:solidFill>
                  <a:latin typeface="Calibri" panose="020F0502020204030204" pitchFamily="34" charset="0"/>
                </a:rPr>
                <a:t>Adjust the limits on daily active FADs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24B837-EDF6-489D-B852-3953570658B1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98CFCE-60A2-4098-BBAB-E55C60FD0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14995"/>
              </p:ext>
            </p:extLst>
          </p:nvPr>
        </p:nvGraphicFramePr>
        <p:xfrm>
          <a:off x="687839" y="1006199"/>
          <a:ext cx="10976000" cy="347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8000">
                  <a:extLst>
                    <a:ext uri="{9D8B030D-6E8A-4147-A177-3AD203B41FA5}">
                      <a16:colId xmlns:a16="http://schemas.microsoft.com/office/drawing/2014/main" val="2737064621"/>
                    </a:ext>
                  </a:extLst>
                </a:gridCol>
                <a:gridCol w="5488000">
                  <a:extLst>
                    <a:ext uri="{9D8B030D-6E8A-4147-A177-3AD203B41FA5}">
                      <a16:colId xmlns:a16="http://schemas.microsoft.com/office/drawing/2014/main" val="2515154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Advantages</a:t>
                      </a:r>
                      <a:endParaRPr lang="es-E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Disadvantages</a:t>
                      </a:r>
                      <a:endParaRPr lang="es-E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27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Limits on active FADs, as well as a data reporting system, are in force since 2018 (Res. C-17-02)</a:t>
                      </a:r>
                      <a:endParaRPr lang="es-ES" sz="14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relationship between active FADs and OBJ sets per vessel appears to be poor for some fleet segments 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69245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potential relationship between active FADs and OBJ sets has been suggested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Independent verification of the reported data is not available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34780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Improves data quality by checking data provided by buoy manufacturers against other data sources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Vessels may share FADs, making the measure less effective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42082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 FAD data are already required to be reported to the staff monthly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Vessels can remotely deactivate and activate FADs (potentially increase with respect status quo). Note that C-17-02 forbids remote activation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898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Vessels could not increase the use of active FADs with respect to the status quo (unlike with adjustments to capacity-class limits in C-17-02)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all vessels are reporting active FAD data, permanently or partially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82288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Wide variation in the use of FADs. Any fleetwide or capacity-class limits will impact some vessels more than others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317728477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149ED44-C290-472F-AC53-AA3B83D33AC9}"/>
              </a:ext>
            </a:extLst>
          </p:cNvPr>
          <p:cNvSpPr/>
          <p:nvPr/>
        </p:nvSpPr>
        <p:spPr>
          <a:xfrm>
            <a:off x="687839" y="4485999"/>
            <a:ext cx="11119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Potential solutions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 to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high-resolution buoy data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VMS data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would help conduct independent verification of the active FAD data, as well as progress in understanding the relationship between active FADs and number of OBJ sets.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Improving data reporting (mandated under C-17-02) would allow more accurate estimates of active FADs per vessel and globally.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5877A-3409-4750-B469-3827E0A60B59}"/>
              </a:ext>
            </a:extLst>
          </p:cNvPr>
          <p:cNvSpPr txBox="1"/>
          <p:nvPr/>
        </p:nvSpPr>
        <p:spPr>
          <a:xfrm>
            <a:off x="703298" y="5660706"/>
            <a:ext cx="10975999" cy="98488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Controls number of FADs at sea and efficiency, indirectly limits deployments. 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Essential not to exceed status quo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Recommendation: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individual-vessel limits on the daily number of active FADs, computed independently for each vessel from its active FAD data for 2018-2019</a:t>
            </a:r>
            <a:endParaRPr lang="es-E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4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B0B770C-0CDA-4569-B2FD-278091F0167B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8F6F8C72-A95F-47C8-865F-3A46F890CC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EB36F9D0-61C1-456C-99D8-FA2FA2416D19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sz="4400" dirty="0">
                  <a:solidFill>
                    <a:schemeClr val="bg1"/>
                  </a:solidFill>
                  <a:latin typeface="Calibri" panose="020F0502020204030204" pitchFamily="34" charset="0"/>
                </a:rPr>
                <a:t>Limit FAD deployments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FFF0A1-809A-439E-A5D6-E43AA24C844A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F0C45F09-EF47-4439-9A97-524F7F8F0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94840"/>
              </p:ext>
            </p:extLst>
          </p:nvPr>
        </p:nvGraphicFramePr>
        <p:xfrm>
          <a:off x="687839" y="963995"/>
          <a:ext cx="10976000" cy="326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8000">
                  <a:extLst>
                    <a:ext uri="{9D8B030D-6E8A-4147-A177-3AD203B41FA5}">
                      <a16:colId xmlns:a16="http://schemas.microsoft.com/office/drawing/2014/main" val="2737064621"/>
                    </a:ext>
                  </a:extLst>
                </a:gridCol>
                <a:gridCol w="5488000">
                  <a:extLst>
                    <a:ext uri="{9D8B030D-6E8A-4147-A177-3AD203B41FA5}">
                      <a16:colId xmlns:a16="http://schemas.microsoft.com/office/drawing/2014/main" val="2515154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Advantages</a:t>
                      </a:r>
                      <a:endParaRPr lang="es-E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Disadvantages</a:t>
                      </a:r>
                      <a:endParaRPr lang="es-E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27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i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Indirectly</a:t>
                      </a:r>
                      <a:r>
                        <a:rPr lang="es-ES" sz="14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limits</a:t>
                      </a:r>
                      <a:r>
                        <a:rPr lang="es-ES" sz="14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  <a:r>
                        <a:rPr lang="es-ES" sz="14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s-ES" sz="14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FADs</a:t>
                      </a:r>
                      <a:r>
                        <a:rPr lang="es-ES" sz="14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sea</a:t>
                      </a: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Number of FADs at sea largely depends on recoveries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69245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Mitigates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issue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remote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activation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FADs may be deployed for purse-seines by unmonitored vessels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34780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Observer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IATTC Class-6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vessels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Deployments are not always directly visible to the observer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42082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Potentially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IATTC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1-5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vessels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FAD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Data submission for the FAD form is currently incomplete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898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indirectly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OBJ sets</a:t>
                      </a: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Modifications to/addition of data reporting infrastructure required to obtain data in near real-time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82288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May incentivize misreporting of information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239729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 verification algorithms exist for detecting misreported data, and unclear what could be developed with existing information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257054752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D8B0D99-E1E2-4739-A858-70325910ED79}"/>
              </a:ext>
            </a:extLst>
          </p:cNvPr>
          <p:cNvSpPr/>
          <p:nvPr/>
        </p:nvSpPr>
        <p:spPr>
          <a:xfrm>
            <a:off x="687840" y="4240707"/>
            <a:ext cx="10975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Potential solutions</a:t>
            </a:r>
          </a:p>
          <a:p>
            <a:pPr marL="342900" marR="0" lvl="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Improve reporting rates and data quality for the FAD form.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Implementing an EMS program would greatly assist with obtaining more accurate tallies of FAD deployments (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SAC-11-11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at-sea radio weekly reporting system could be modified to provide deployment information in near real-time.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Access to high-resolution buoy data and VMS data could allow independent estimation of deployments per vessel.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8A0729-A256-4649-8B9C-43FB237DFF4E}"/>
              </a:ext>
            </a:extLst>
          </p:cNvPr>
          <p:cNvSpPr txBox="1"/>
          <p:nvPr/>
        </p:nvSpPr>
        <p:spPr>
          <a:xfrm>
            <a:off x="629952" y="5667630"/>
            <a:ext cx="10975999" cy="101566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Disadvantages outweigh advantages: could promote deployments through alternative means, and compromise observer integrity and data quality.</a:t>
            </a:r>
            <a:endParaRPr lang="en-US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Recommendation: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 not put a limit on FAD deployments</a:t>
            </a:r>
            <a:endParaRPr lang="es-E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D8444247-5848-472A-A4DF-38EC95A75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11" y="1003354"/>
            <a:ext cx="11192806" cy="451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SzPct val="100000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0B770C-0CDA-4569-B2FD-278091F0167B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8F6F8C72-A95F-47C8-865F-3A46F890CC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EB36F9D0-61C1-456C-99D8-FA2FA2416D19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sz="4400" dirty="0">
                  <a:solidFill>
                    <a:schemeClr val="bg1"/>
                  </a:solidFill>
                  <a:latin typeface="Calibri" panose="020F0502020204030204" pitchFamily="34" charset="0"/>
                </a:rPr>
                <a:t>Adjustments to days of closure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FFF0A1-809A-439E-A5D6-E43AA24C844A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03E29E67-486A-44D5-B81A-9CB0AC8AC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53090"/>
              </p:ext>
            </p:extLst>
          </p:nvPr>
        </p:nvGraphicFramePr>
        <p:xfrm>
          <a:off x="687839" y="1006199"/>
          <a:ext cx="10976000" cy="229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8000">
                  <a:extLst>
                    <a:ext uri="{9D8B030D-6E8A-4147-A177-3AD203B41FA5}">
                      <a16:colId xmlns:a16="http://schemas.microsoft.com/office/drawing/2014/main" val="2737064621"/>
                    </a:ext>
                  </a:extLst>
                </a:gridCol>
                <a:gridCol w="5488000">
                  <a:extLst>
                    <a:ext uri="{9D8B030D-6E8A-4147-A177-3AD203B41FA5}">
                      <a16:colId xmlns:a16="http://schemas.microsoft.com/office/drawing/2014/main" val="2515154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Advantages</a:t>
                      </a:r>
                      <a:endParaRPr lang="es-E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Disadvantages</a:t>
                      </a:r>
                      <a:endParaRPr lang="es-E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27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</a:rPr>
                        <a:t>Measure specifying days of closure already adopted (Res. </a:t>
                      </a: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</a:rPr>
                        <a:t>C-17-02)</a:t>
                      </a:r>
                      <a:endParaRPr lang="es-ES" sz="14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and NOA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fisheries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also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be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impacted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despite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evaluation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yellowfin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stock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healthy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69245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Would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incentives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misreporting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observer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FAD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logbook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</a:t>
                      </a: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</a:rPr>
                        <a:t>Requires a forecast estimate of the future number of OBJ sets; current forecast methodology  assumptions may be problematic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34780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generate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additional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demands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 and/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processing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infrastructure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</a:rPr>
                        <a:t>Relationship between days open (365 – days of closure) and number of OBJ sets may not be proportional and may be variable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42082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real-time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fishery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l"/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8988541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08D1293-0741-4DE5-89E3-94052708105C}"/>
              </a:ext>
            </a:extLst>
          </p:cNvPr>
          <p:cNvSpPr/>
          <p:nvPr/>
        </p:nvSpPr>
        <p:spPr>
          <a:xfrm>
            <a:off x="687840" y="3270049"/>
            <a:ext cx="1097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Potential solutions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Work is underway to investigate the relationship between days of closure and number of sets, including uncertainty about that relationship.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971EA6-E605-49E1-851E-9C61123FD936}"/>
              </a:ext>
            </a:extLst>
          </p:cNvPr>
          <p:cNvSpPr txBox="1"/>
          <p:nvPr/>
        </p:nvSpPr>
        <p:spPr>
          <a:xfrm>
            <a:off x="601818" y="4338098"/>
            <a:ext cx="10975999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Disadvantages outweigh advantages: uncertainty about future number of OBJ sets is problematic   </a:t>
            </a:r>
            <a:endParaRPr lang="en-US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Recommendation: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 not adjust days of closure</a:t>
            </a:r>
            <a:endParaRPr lang="es-E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A88B9-9772-491A-BDF7-81A7B2F7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363" y="6153150"/>
            <a:ext cx="754956" cy="58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D8444247-5848-472A-A4DF-38EC95A75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11" y="1003354"/>
            <a:ext cx="11192806" cy="451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SzPct val="100000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0B770C-0CDA-4569-B2FD-278091F0167B}"/>
              </a:ext>
            </a:extLst>
          </p:cNvPr>
          <p:cNvGrpSpPr/>
          <p:nvPr/>
        </p:nvGrpSpPr>
        <p:grpSpPr>
          <a:xfrm>
            <a:off x="0" y="-408"/>
            <a:ext cx="12192001" cy="906463"/>
            <a:chOff x="1" y="204721"/>
            <a:chExt cx="9144001" cy="906463"/>
          </a:xfrm>
        </p:grpSpPr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8F6F8C72-A95F-47C8-865F-3A46F890CC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8769" y="-3914047"/>
              <a:ext cx="906463" cy="9144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EB36F9D0-61C1-456C-99D8-FA2FA2416D19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82635"/>
              <a:ext cx="9144000" cy="750637"/>
            </a:xfrm>
            <a:prstGeom prst="rect">
              <a:avLst/>
            </a:prstGeom>
            <a:noFill/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0574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SzPct val="100000"/>
                <a:buFont typeface="Arial" pitchFamily="34" charset="0"/>
                <a:buChar char="•"/>
                <a:defRPr sz="15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1148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SzPct val="100000"/>
                <a:buFont typeface="Arial" pitchFamily="34" charset="0"/>
                <a:buChar char="•"/>
                <a:defRPr sz="13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172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2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2870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4018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4592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51660" indent="-17145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 sz="105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sz="4400" dirty="0">
                  <a:solidFill>
                    <a:schemeClr val="bg1"/>
                  </a:solidFill>
                  <a:latin typeface="Calibri" panose="020F0502020204030204" pitchFamily="34" charset="0"/>
                </a:rPr>
                <a:t>Conclusion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FFF0A1-809A-439E-A5D6-E43AA24C844A}"/>
              </a:ext>
            </a:extLst>
          </p:cNvPr>
          <p:cNvCxnSpPr>
            <a:cxnSpLocks/>
          </p:cNvCxnSpPr>
          <p:nvPr/>
        </p:nvCxnSpPr>
        <p:spPr>
          <a:xfrm>
            <a:off x="-1" y="906056"/>
            <a:ext cx="12192001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48C7AA5-38C1-425F-BA99-10A11914507B}"/>
              </a:ext>
            </a:extLst>
          </p:cNvPr>
          <p:cNvSpPr/>
          <p:nvPr/>
        </p:nvSpPr>
        <p:spPr>
          <a:xfrm>
            <a:off x="864094" y="1922246"/>
            <a:ext cx="10589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management benefits are weighed against data and infrastructure issues, the staff concludes that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fleetwide limit on OBJ sets for all IATTC vessel size classes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(i.e. 15,987 OBJ sets, the 2017-2019 average),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combined with individual-vessel active FAD limits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(to prevent a potential increase in number of FADs at sea and an increase in efficiency), will provide the best option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not to exceed the status quo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preventing an increase in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within a management cycle. </a:t>
            </a: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allocation method for the fleetwide annual limit on OBJ sets is a matter for the Commission to decide.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880BDE3B17AA4EAB3D78E102E61E29" ma:contentTypeVersion="53" ma:contentTypeDescription="Create a new document." ma:contentTypeScope="" ma:versionID="a920a29edb0e59d0d82442967983e9b9">
  <xsd:schema xmlns:xsd="http://www.w3.org/2001/XMLSchema" xmlns:xs="http://www.w3.org/2001/XMLSchema" xmlns:p="http://schemas.microsoft.com/office/2006/metadata/properties" xmlns:ns2="4c186bfd-382e-408c-9e23-124d6729f7a4" xmlns:ns3="ba743060-c365-4c22-824b-72bfdf4495a1" targetNamespace="http://schemas.microsoft.com/office/2006/metadata/properties" ma:root="true" ma:fieldsID="a3c9973dddba350c1df4a443d6ccd6ba" ns2:_="" ns3:_="">
    <xsd:import namespace="4c186bfd-382e-408c-9e23-124d6729f7a4"/>
    <xsd:import namespace="ba743060-c365-4c22-824b-72bfdf4495a1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Document_x0020_Language"/>
                <xsd:element ref="ns2:Publication_x0020_Type" minOccurs="0"/>
                <xsd:element ref="ns2:Meeting_x0020_ID" minOccurs="0"/>
                <xsd:element ref="ns2:Document_x0020_ID"/>
                <xsd:element ref="ns2:SharedWithDetails" minOccurs="0"/>
                <xsd:element ref="ns3:MediaServiceFastMetadata" minOccurs="0"/>
                <xsd:element ref="ns2:SharedWithUsers" minOccurs="0"/>
                <xsd:element ref="ns3:MediaServiceMetadata" minOccurs="0"/>
                <xsd:element ref="ns2:Doc._x0020_Submitted" minOccurs="0"/>
                <xsd:element ref="ns2:Doc._x0020_Edited" minOccurs="0"/>
                <xsd:element ref="ns2:Doc._x0020_Finished" minOccurs="0"/>
                <xsd:element ref="ns2:Doc._x0020_Translated" minOccurs="0"/>
                <xsd:element ref="ns2:Doc._x0020_Posted" minOccurs="0"/>
                <xsd:element ref="ns2:Doc._x0020_Agenda_x0020_Reference" minOccurs="0"/>
                <xsd:element ref="ns2:Entity" minOccurs="0"/>
                <xsd:element ref="ns2:Document_x0020_Authors" minOccurs="0"/>
                <xsd:element ref="ns2:Doc._x0020_Keywords" minOccurs="0"/>
                <xsd:element ref="ns2:Doc._x0020_Manager" minOccurs="0"/>
                <xsd:element ref="ns2:Doc._x0020_Program" minOccurs="0"/>
                <xsd:element ref="ns2:Related_x0020_Meeting_x0020_IDs" minOccurs="0"/>
                <xsd:element ref="ns2:Doc._x0020_Species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86bfd-382e-408c-9e23-124d6729f7a4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ma:displayName="Doc. Category" ma:default="Agenda" ma:description="Document category" ma:format="Dropdown" ma:internalName="Document_x0020_Type">
      <xsd:simpleType>
        <xsd:restriction base="dms:Choice">
          <xsd:enumeration value="Agenda"/>
          <xsd:enumeration value="Data"/>
          <xsd:enumeration value="Informational Document"/>
          <xsd:enumeration value="Instrument"/>
          <xsd:enumeration value="Meeting Document"/>
          <xsd:enumeration value="Meeting Notice"/>
          <xsd:enumeration value="Meeting Report"/>
          <xsd:enumeration value="Memo"/>
          <xsd:enumeration value="Minutes"/>
          <xsd:enumeration value="Miscellaneous"/>
          <xsd:enumeration value="Outside Contribution"/>
          <xsd:enumeration value="Presentation"/>
          <xsd:enumeration value="Proposal"/>
          <xsd:enumeration value="Publication"/>
          <xsd:enumeration value="Recommendation"/>
          <xsd:enumeration value="Report"/>
          <xsd:enumeration value="Resolution"/>
        </xsd:restriction>
      </xsd:simpleType>
    </xsd:element>
    <xsd:element name="Document_x0020_Language" ma:index="3" ma:displayName="Doc. Language" ma:default="EN" ma:description="Language of document" ma:format="Dropdown" ma:internalName="Document_x0020_Language">
      <xsd:simpleType>
        <xsd:restriction base="dms:Choice">
          <xsd:enumeration value="BIL"/>
          <xsd:enumeration value="EN"/>
          <xsd:enumeration value="ENO"/>
          <xsd:enumeration value="ES"/>
          <xsd:enumeration value="ESO"/>
        </xsd:restriction>
      </xsd:simpleType>
    </xsd:element>
    <xsd:element name="Publication_x0020_Type" ma:index="4" nillable="true" ma:displayName="Doc. Publication Category" ma:description="Type of publication" ma:format="Dropdown" ma:internalName="Publication_x0020_Type">
      <xsd:simpleType>
        <xsd:restriction base="dms:Choice">
          <xsd:enumeration value="None"/>
          <xsd:enumeration value="Annual Report"/>
          <xsd:enumeration value="Books"/>
          <xsd:enumeration value="Bulletin"/>
          <xsd:enumeration value="Data Report"/>
          <xsd:enumeration value="Executive Report"/>
          <xsd:enumeration value="Fisheries Status Report"/>
          <xsd:enumeration value="Internal Report"/>
          <xsd:enumeration value="Quarterly Report"/>
          <xsd:enumeration value="Special Report"/>
          <xsd:enumeration value="Stock Assessment Report"/>
          <xsd:enumeration value="Translations"/>
        </xsd:restriction>
      </xsd:simpleType>
    </xsd:element>
    <xsd:element name="Meeting_x0020_ID" ma:index="5" nillable="true" ma:displayName="Meeting ID" ma:description="Meeting identifier" ma:internalName="Meeting_x0020_ID">
      <xsd:simpleType>
        <xsd:restriction base="dms:Text">
          <xsd:maxLength value="255"/>
        </xsd:restriction>
      </xsd:simpleType>
    </xsd:element>
    <xsd:element name="Document_x0020_ID" ma:index="6" ma:displayName="Doc. ID" ma:description="Document ID" ma:indexed="true" ma:internalName="Document_x0020_ID">
      <xsd:simpleType>
        <xsd:restriction base="dms:Text">
          <xsd:maxLength value="255"/>
        </xsd:restriction>
      </xsd:simple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._x0020_Submitted" ma:index="17" nillable="true" ma:displayName="Doc. Submitted" ma:description="Document submission date" ma:format="DateOnly" ma:internalName="Doc_x002e__x0020_Submitted">
      <xsd:simpleType>
        <xsd:restriction base="dms:DateTime"/>
      </xsd:simpleType>
    </xsd:element>
    <xsd:element name="Doc._x0020_Edited" ma:index="18" nillable="true" ma:displayName="Doc. Edited" ma:description="Document edited date" ma:format="DateOnly" ma:internalName="Doc_x002e__x0020_Edited">
      <xsd:simpleType>
        <xsd:restriction base="dms:DateTime"/>
      </xsd:simpleType>
    </xsd:element>
    <xsd:element name="Doc._x0020_Finished" ma:index="19" nillable="true" ma:displayName="Doc. Finished" ma:description="Document finished date" ma:format="DateOnly" ma:internalName="Doc_x002e__x0020_Finished">
      <xsd:simpleType>
        <xsd:restriction base="dms:DateTime"/>
      </xsd:simpleType>
    </xsd:element>
    <xsd:element name="Doc._x0020_Translated" ma:index="20" nillable="true" ma:displayName="Doc. Translated" ma:description="Document translated date" ma:format="DateOnly" ma:internalName="Doc_x002e__x0020_Translated">
      <xsd:simpleType>
        <xsd:restriction base="dms:DateTime"/>
      </xsd:simpleType>
    </xsd:element>
    <xsd:element name="Doc._x0020_Posted" ma:index="21" nillable="true" ma:displayName="Doc. Posted" ma:description="Document posted date" ma:format="DateOnly" ma:internalName="Doc_x002e__x0020_Posted">
      <xsd:simpleType>
        <xsd:restriction base="dms:DateTime"/>
      </xsd:simpleType>
    </xsd:element>
    <xsd:element name="Doc._x0020_Agenda_x0020_Reference" ma:index="22" nillable="true" ma:displayName="Doc. Agenda ID" ma:description="Reference to document in meeting agenda" ma:internalName="Doc_x002e__x0020_Agenda_x0020_Reference">
      <xsd:simpleType>
        <xsd:restriction base="dms:Text">
          <xsd:maxLength value="255"/>
        </xsd:restriction>
      </xsd:simpleType>
    </xsd:element>
    <xsd:element name="Entity" ma:index="23" nillable="true" ma:displayName="Entity" ma:default="IATTC" ma:description="Entity associated with document" ma:format="RadioButtons" ma:internalName="Entity">
      <xsd:simpleType>
        <xsd:restriction base="dms:Choice">
          <xsd:enumeration value="AIDCP"/>
          <xsd:enumeration value="IATTC"/>
        </xsd:restriction>
      </xsd:simpleType>
    </xsd:element>
    <xsd:element name="Document_x0020_Authors" ma:index="24" nillable="true" ma:displayName="Doc. Authors" ma:description="Document author names" ma:internalName="Document_x0020_Authors">
      <xsd:simpleType>
        <xsd:restriction base="dms:Note">
          <xsd:maxLength value="255"/>
        </xsd:restriction>
      </xsd:simpleType>
    </xsd:element>
    <xsd:element name="Doc._x0020_Keywords" ma:index="25" nillable="true" ma:displayName="Doc. Keywords" ma:description="Document keywords" ma:internalName="Doc_x002e__x0020_Keywords">
      <xsd:simpleType>
        <xsd:restriction base="dms:Note">
          <xsd:maxLength value="255"/>
        </xsd:restriction>
      </xsd:simpleType>
    </xsd:element>
    <xsd:element name="Doc._x0020_Manager" ma:index="26" nillable="true" ma:displayName="Doc. Manager" ma:description="Principal person involved in document" ma:internalName="Doc_x002e__x0020_Manager">
      <xsd:simpleType>
        <xsd:restriction base="dms:Text">
          <xsd:maxLength value="255"/>
        </xsd:restriction>
      </xsd:simpleType>
    </xsd:element>
    <xsd:element name="Doc._x0020_Program" ma:index="27" nillable="true" ma:displayName="Doc. Program" ma:description="IATTC program(s) related to document" ma:internalName="Doc_x002e__x0020_Program">
      <xsd:simpleType>
        <xsd:restriction base="dms:Note">
          <xsd:maxLength value="255"/>
        </xsd:restriction>
      </xsd:simpleType>
    </xsd:element>
    <xsd:element name="Related_x0020_Meeting_x0020_IDs" ma:index="28" nillable="true" ma:displayName="Doc. Related Meeting IDs" ma:description="Meetings to which document is related" ma:internalName="Related_x0020_Meeting_x0020_IDs">
      <xsd:simpleType>
        <xsd:restriction base="dms:Note">
          <xsd:maxLength value="255"/>
        </xsd:restriction>
      </xsd:simpleType>
    </xsd:element>
    <xsd:element name="Doc._x0020_Species" ma:index="29" nillable="true" ma:displayName="Doc. Species" ma:description="Document species for custom searching" ma:internalName="Doc_x002e__x0020_Spec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43060-c365-4c22-824b-72bfdf4495a1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._x0020_Manager xmlns="4c186bfd-382e-408c-9e23-124d6729f7a4" xsi:nil="true"/>
    <Doc._x0020_Submitted xmlns="4c186bfd-382e-408c-9e23-124d6729f7a4" xsi:nil="true"/>
    <Entity xmlns="4c186bfd-382e-408c-9e23-124d6729f7a4">IATTC</Entity>
    <Doc._x0020_Edited xmlns="4c186bfd-382e-408c-9e23-124d6729f7a4" xsi:nil="true"/>
    <Meeting_x0020_ID xmlns="4c186bfd-382e-408c-9e23-124d6729f7a4">SAC-09</Meeting_x0020_ID>
    <Document_x0020_Language xmlns="4c186bfd-382e-408c-9e23-124d6729f7a4">EN</Document_x0020_Language>
    <Doc._x0020_Translated xmlns="4c186bfd-382e-408c-9e23-124d6729f7a4" xsi:nil="true"/>
    <Document_x0020_ID xmlns="4c186bfd-382e-408c-9e23-124d6729f7a4">SAC-09-16 PRES</Document_x0020_ID>
    <Publication_x0020_Type xmlns="4c186bfd-382e-408c-9e23-124d6729f7a4" xsi:nil="true"/>
    <Doc._x0020_Keywords xmlns="4c186bfd-382e-408c-9e23-124d6729f7a4" xsi:nil="true"/>
    <Document_x0020_Authors xmlns="4c186bfd-382e-408c-9e23-124d6729f7a4" xsi:nil="true"/>
    <Doc._x0020_Posted xmlns="4c186bfd-382e-408c-9e23-124d6729f7a4" xsi:nil="true"/>
    <Doc._x0020_Finished xmlns="4c186bfd-382e-408c-9e23-124d6729f7a4" xsi:nil="true"/>
    <Doc._x0020_Program xmlns="4c186bfd-382e-408c-9e23-124d6729f7a4" xsi:nil="true"/>
    <Document_x0020_Type xmlns="4c186bfd-382e-408c-9e23-124d6729f7a4">Presentation</Document_x0020_Type>
    <Related_x0020_Meeting_x0020_IDs xmlns="4c186bfd-382e-408c-9e23-124d6729f7a4" xsi:nil="true"/>
    <Doc._x0020_Agenda_x0020_Reference xmlns="4c186bfd-382e-408c-9e23-124d6729f7a4" xsi:nil="true"/>
    <Doc._x0020_Species xmlns="4c186bfd-382e-408c-9e23-124d6729f7a4" xsi:nil="true"/>
  </documentManagement>
</p:properties>
</file>

<file path=customXml/itemProps1.xml><?xml version="1.0" encoding="utf-8"?>
<ds:datastoreItem xmlns:ds="http://schemas.openxmlformats.org/officeDocument/2006/customXml" ds:itemID="{35098034-C53B-4A4C-8764-1CED2A7CE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1FBD37-68E9-4F38-A380-1696F0A05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186bfd-382e-408c-9e23-124d6729f7a4"/>
    <ds:schemaRef ds:uri="ba743060-c365-4c22-824b-72bfdf4495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9B0DC6-44B6-46FB-A01B-1D9223C53854}">
  <ds:schemaRefs>
    <ds:schemaRef ds:uri="4c186bfd-382e-408c-9e23-124d6729f7a4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a743060-c365-4c22-824b-72bfdf4495a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1797</Words>
  <Application>Microsoft Office PowerPoint</Application>
  <PresentationFormat>Widescreen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Wingdings</vt:lpstr>
      <vt:lpstr>Ocean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Bigeye indicators</dc:title>
  <dc:creator/>
  <cp:keywords/>
  <cp:lastModifiedBy/>
  <cp:revision>10</cp:revision>
  <dcterms:created xsi:type="dcterms:W3CDTF">2017-03-21T17:34:53Z</dcterms:created>
  <dcterms:modified xsi:type="dcterms:W3CDTF">2021-06-13T23:44:04Z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  <property fmtid="{D5CDD505-2E9C-101B-9397-08002B2CF9AE}" pid="3" name="ContentTypeId">
    <vt:lpwstr>0x01010096880BDE3B17AA4EAB3D78E102E61E29</vt:lpwstr>
  </property>
</Properties>
</file>