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57" r:id="rId4"/>
    <p:sldId id="267" r:id="rId5"/>
    <p:sldId id="276" r:id="rId6"/>
    <p:sldId id="278" r:id="rId7"/>
    <p:sldId id="277" r:id="rId8"/>
    <p:sldId id="279" r:id="rId9"/>
    <p:sldId id="263" r:id="rId10"/>
    <p:sldId id="268" r:id="rId11"/>
    <p:sldId id="280" r:id="rId12"/>
    <p:sldId id="269" r:id="rId13"/>
    <p:sldId id="270" r:id="rId14"/>
    <p:sldId id="272" r:id="rId15"/>
    <p:sldId id="271" r:id="rId16"/>
    <p:sldId id="281" r:id="rId17"/>
    <p:sldId id="273" r:id="rId18"/>
    <p:sldId id="284" r:id="rId19"/>
    <p:sldId id="285" r:id="rId20"/>
    <p:sldId id="286" r:id="rId21"/>
    <p:sldId id="287" r:id="rId22"/>
    <p:sldId id="288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40" y="1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B47E3-3F6A-914E-A591-34630CEAF950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70443-C696-A34B-974E-8D09365FA48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52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70443-C696-A34B-974E-8D09365FA48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76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01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73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41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84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5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63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73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87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89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3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058A6-6B43-BF47-BB6B-7C19D5AE5A24}" type="datetimeFigureOut">
              <a:rPr lang="fr-FR" smtClean="0"/>
              <a:t>17/10/12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B5363-3D97-624E-A4B1-E78A6F263A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89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8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DE_Masque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3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5" name="Rectangle 4"/>
          <p:cNvSpPr/>
          <p:nvPr/>
        </p:nvSpPr>
        <p:spPr>
          <a:xfrm>
            <a:off x="317500" y="1904998"/>
            <a:ext cx="8613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/>
              <a:t>Bait</a:t>
            </a:r>
            <a:r>
              <a:rPr lang="fr-FR" sz="2800" dirty="0" smtClean="0"/>
              <a:t> innovation as a new challenge in </a:t>
            </a:r>
            <a:r>
              <a:rPr lang="fr-FR" sz="2800" dirty="0" err="1" smtClean="0"/>
              <a:t>pelagic</a:t>
            </a:r>
            <a:r>
              <a:rPr lang="fr-FR" sz="2800" dirty="0" smtClean="0"/>
              <a:t> </a:t>
            </a:r>
            <a:r>
              <a:rPr lang="fr-FR" sz="2800" dirty="0" err="1" smtClean="0"/>
              <a:t>longlining</a:t>
            </a:r>
            <a:endParaRPr lang="fr-FR" sz="2800" dirty="0" smtClean="0"/>
          </a:p>
          <a:p>
            <a:pPr algn="ctr"/>
            <a:endParaRPr lang="fr-FR" dirty="0" smtClean="0"/>
          </a:p>
          <a:p>
            <a:pPr algn="ctr"/>
            <a:r>
              <a:rPr lang="fr-FR" sz="2400" dirty="0" smtClean="0"/>
              <a:t>Bach P., </a:t>
            </a:r>
            <a:r>
              <a:rPr lang="fr-FR" sz="2400" dirty="0" err="1" smtClean="0"/>
              <a:t>T</a:t>
            </a:r>
            <a:r>
              <a:rPr lang="fr-FR" sz="2400" dirty="0" smtClean="0"/>
              <a:t>. </a:t>
            </a:r>
            <a:r>
              <a:rPr lang="fr-FR" sz="2400" dirty="0" err="1" smtClean="0"/>
              <a:t>Hodent</a:t>
            </a:r>
            <a:r>
              <a:rPr lang="fr-FR" sz="2400" dirty="0" smtClean="0"/>
              <a:t>, C. </a:t>
            </a:r>
            <a:r>
              <a:rPr lang="fr-FR" sz="2400" dirty="0" err="1" smtClean="0"/>
              <a:t>Donadio</a:t>
            </a:r>
            <a:r>
              <a:rPr lang="fr-FR" sz="2400" dirty="0" smtClean="0"/>
              <a:t>, E. Romanov, L. </a:t>
            </a:r>
            <a:r>
              <a:rPr lang="fr-FR" sz="2400" dirty="0" err="1" smtClean="0"/>
              <a:t>Dufossé</a:t>
            </a:r>
            <a:r>
              <a:rPr lang="fr-FR" sz="2400" dirty="0" smtClean="0"/>
              <a:t>, J.-J. Robin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79294" y="5235218"/>
            <a:ext cx="884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fr-FR" dirty="0" smtClean="0"/>
              <a:t>Last </a:t>
            </a:r>
            <a:r>
              <a:rPr lang="fr-FR" dirty="0" err="1" smtClean="0"/>
              <a:t>fishing</a:t>
            </a:r>
            <a:r>
              <a:rPr lang="fr-FR" dirty="0" smtClean="0"/>
              <a:t> </a:t>
            </a:r>
            <a:r>
              <a:rPr lang="fr-FR" dirty="0" smtClean="0"/>
              <a:t>trials </a:t>
            </a:r>
            <a:r>
              <a:rPr lang="fr-FR" dirty="0" err="1" smtClean="0"/>
              <a:t>partially</a:t>
            </a:r>
            <a:r>
              <a:rPr lang="fr-FR" dirty="0" smtClean="0"/>
              <a:t> </a:t>
            </a:r>
            <a:r>
              <a:rPr lang="fr-FR" dirty="0" err="1" smtClean="0"/>
              <a:t>supported</a:t>
            </a:r>
            <a:r>
              <a:rPr lang="fr-FR" dirty="0" smtClean="0"/>
              <a:t> by 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Fishing</a:t>
            </a:r>
            <a:r>
              <a:rPr lang="fr-FR" dirty="0" smtClean="0"/>
              <a:t> </a:t>
            </a:r>
            <a:r>
              <a:rPr lang="fr-FR" dirty="0" err="1" smtClean="0"/>
              <a:t>Funds</a:t>
            </a:r>
            <a:endParaRPr lang="fr-FR" dirty="0" smtClean="0"/>
          </a:p>
        </p:txBody>
      </p:sp>
      <p:sp>
        <p:nvSpPr>
          <p:cNvPr id="2" name="Rectangle 1"/>
          <p:cNvSpPr/>
          <p:nvPr/>
        </p:nvSpPr>
        <p:spPr>
          <a:xfrm>
            <a:off x="3074131" y="714375"/>
            <a:ext cx="5856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Session </a:t>
            </a:r>
            <a:r>
              <a:rPr lang="fr-FR" u="sng" dirty="0"/>
              <a:t>6</a:t>
            </a:r>
            <a:r>
              <a:rPr lang="fr-FR" dirty="0"/>
              <a:t>: MITIGATION TECHNIQUES IN LONGLINE FISHERIES</a:t>
            </a:r>
          </a:p>
        </p:txBody>
      </p:sp>
      <p:pic>
        <p:nvPicPr>
          <p:cNvPr id="8" name="Picture 13" descr="FP7-gen-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9" y="6478177"/>
            <a:ext cx="357189" cy="290653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6492027"/>
            <a:ext cx="500066" cy="2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0308" y="6464381"/>
            <a:ext cx="500066" cy="27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Pétunia\Desktop\logoU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417765"/>
            <a:ext cx="376366" cy="3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7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2544" y="1638300"/>
            <a:ext cx="779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 </a:t>
            </a:r>
            <a:r>
              <a:rPr lang="fr-FR" sz="2000" dirty="0" smtClean="0"/>
              <a:t>– THE MOLD</a:t>
            </a:r>
            <a:endParaRPr lang="fr-FR" sz="20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114301" y="2177012"/>
            <a:ext cx="2904075" cy="2521988"/>
            <a:chOff x="211133" y="2825744"/>
            <a:chExt cx="2904075" cy="252198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1133" y="2825744"/>
              <a:ext cx="2904075" cy="217805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ZoneTexte 5"/>
            <p:cNvSpPr txBox="1"/>
            <p:nvPr/>
          </p:nvSpPr>
          <p:spPr>
            <a:xfrm>
              <a:off x="681033" y="4978400"/>
              <a:ext cx="2201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EBAB V1 (May 2010) </a:t>
              </a:r>
              <a:endParaRPr lang="fr-FR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V="1">
              <a:off x="604833" y="3213100"/>
              <a:ext cx="2405067" cy="127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1371600" y="2857500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28 cm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3106726" y="2165344"/>
            <a:ext cx="2928162" cy="2178056"/>
            <a:chOff x="3182926" y="2165344"/>
            <a:chExt cx="2928162" cy="2178056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5626" y="2165344"/>
              <a:ext cx="2915462" cy="21780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8" name="Grouper 17"/>
            <p:cNvGrpSpPr/>
            <p:nvPr/>
          </p:nvGrpSpPr>
          <p:grpSpPr>
            <a:xfrm>
              <a:off x="3182926" y="2222500"/>
              <a:ext cx="2915462" cy="369332"/>
              <a:chOff x="3322626" y="2844800"/>
              <a:chExt cx="2915462" cy="369332"/>
            </a:xfrm>
          </p:grpSpPr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3322626" y="3200400"/>
                <a:ext cx="2915462" cy="127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1"/>
              <p:cNvSpPr txBox="1"/>
              <p:nvPr/>
            </p:nvSpPr>
            <p:spPr>
              <a:xfrm>
                <a:off x="4305300" y="2844800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23 cm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5" name="ZoneTexte 14"/>
          <p:cNvSpPr txBox="1"/>
          <p:nvPr/>
        </p:nvSpPr>
        <p:spPr>
          <a:xfrm>
            <a:off x="3701661" y="4318000"/>
            <a:ext cx="220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EBAB V2 (May 2011) </a:t>
            </a:r>
            <a:endParaRPr lang="fr-FR" dirty="0"/>
          </a:p>
        </p:txBody>
      </p:sp>
      <p:pic>
        <p:nvPicPr>
          <p:cNvPr id="17" name="Image 16" descr="DSCN25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4763531"/>
            <a:ext cx="2710710" cy="2033033"/>
          </a:xfrm>
          <a:prstGeom prst="rect">
            <a:avLst/>
          </a:prstGeom>
        </p:spPr>
      </p:pic>
      <p:pic>
        <p:nvPicPr>
          <p:cNvPr id="19" name="Image 18" descr="P10203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47" y="2101910"/>
            <a:ext cx="3039453" cy="227959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04833" y="5016500"/>
            <a:ext cx="220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EBAB V1 (May 2010) 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139009" y="2184400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23 cm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174588" y="2604532"/>
            <a:ext cx="280504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276189" y="4319032"/>
            <a:ext cx="269001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EBAB V2 (</a:t>
            </a:r>
            <a:r>
              <a:rPr lang="fr-FR" dirty="0" err="1" smtClean="0"/>
              <a:t>December</a:t>
            </a:r>
            <a:r>
              <a:rPr lang="fr-FR" dirty="0" smtClean="0"/>
              <a:t> 2011) </a:t>
            </a:r>
            <a:endParaRPr lang="fr-FR" dirty="0"/>
          </a:p>
        </p:txBody>
      </p:sp>
      <p:sp>
        <p:nvSpPr>
          <p:cNvPr id="27" name="Ellipse 26"/>
          <p:cNvSpPr/>
          <p:nvPr/>
        </p:nvSpPr>
        <p:spPr>
          <a:xfrm>
            <a:off x="5245100" y="5143500"/>
            <a:ext cx="658428" cy="558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r 31"/>
          <p:cNvGrpSpPr/>
          <p:nvPr/>
        </p:nvGrpSpPr>
        <p:grpSpPr>
          <a:xfrm>
            <a:off x="3170226" y="4763531"/>
            <a:ext cx="5885605" cy="1917700"/>
            <a:chOff x="3170226" y="4763531"/>
            <a:chExt cx="5885605" cy="1917700"/>
          </a:xfrm>
        </p:grpSpPr>
        <p:pic>
          <p:nvPicPr>
            <p:cNvPr id="26" name="Image 25" descr="Capture d’écran 2012-10-10 à 14.46.3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226" y="4763531"/>
              <a:ext cx="3338491" cy="19177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584917" y="5118100"/>
              <a:ext cx="247091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Bach P., </a:t>
              </a:r>
              <a:r>
                <a:rPr lang="en-US" sz="1600" dirty="0" err="1"/>
                <a:t>Hodent</a:t>
              </a:r>
              <a:r>
                <a:rPr lang="en-US" sz="1600" dirty="0"/>
                <a:t> T., &amp; Robin J.-J., 2011</a:t>
              </a:r>
              <a:r>
                <a:rPr lang="en-US" sz="1600" dirty="0" smtClean="0"/>
                <a:t>.</a:t>
              </a:r>
            </a:p>
            <a:p>
              <a:r>
                <a:rPr lang="en-US" sz="1600" dirty="0" smtClean="0"/>
                <a:t>Patent </a:t>
              </a:r>
              <a:r>
                <a:rPr lang="en-US" sz="1600" dirty="0"/>
                <a:t>FR 11 58054, </a:t>
              </a:r>
              <a:r>
                <a:rPr lang="en-US" sz="1600" dirty="0" smtClean="0"/>
                <a:t>December </a:t>
              </a:r>
              <a:r>
                <a:rPr lang="en-US" sz="1600" dirty="0"/>
                <a:t>2011.</a:t>
              </a:r>
              <a:r>
                <a:rPr lang="fr-FR" sz="1600" dirty="0"/>
                <a:t> 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41301" y="1083152"/>
            <a:ext cx="878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3 - ECOLOGICAL BASED ARTIFICIAL BAIT (EBAB) DEVELOPMENT</a:t>
            </a:r>
            <a:endParaRPr lang="fr-FR" sz="2600" dirty="0"/>
          </a:p>
        </p:txBody>
      </p:sp>
      <p:sp>
        <p:nvSpPr>
          <p:cNvPr id="28" name="Ellipse 27"/>
          <p:cNvSpPr/>
          <p:nvPr/>
        </p:nvSpPr>
        <p:spPr>
          <a:xfrm>
            <a:off x="5727700" y="5562600"/>
            <a:ext cx="781017" cy="6477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255828" y="5130800"/>
            <a:ext cx="781017" cy="6477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35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èche vers le bas 18"/>
          <p:cNvSpPr/>
          <p:nvPr/>
        </p:nvSpPr>
        <p:spPr>
          <a:xfrm>
            <a:off x="6033616" y="1213505"/>
            <a:ext cx="351275" cy="4124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/>
          <p:cNvSpPr/>
          <p:nvPr/>
        </p:nvSpPr>
        <p:spPr>
          <a:xfrm>
            <a:off x="1648310" y="1717562"/>
            <a:ext cx="357189" cy="45731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4813904"/>
            <a:ext cx="1152128" cy="109457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01737"/>
            <a:ext cx="1440000" cy="108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717561"/>
            <a:ext cx="1440000" cy="1080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1520" y="1861577"/>
            <a:ext cx="1368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ndara" pitchFamily="34" charset="0"/>
              </a:rPr>
              <a:t>1/ </a:t>
            </a:r>
            <a:r>
              <a:rPr lang="en-US" sz="1400" dirty="0" smtClean="0">
                <a:latin typeface="Candara" pitchFamily="34" charset="0"/>
              </a:rPr>
              <a:t>By-products</a:t>
            </a:r>
          </a:p>
          <a:p>
            <a:r>
              <a:rPr lang="en-US" sz="1400" dirty="0" smtClean="0">
                <a:latin typeface="Candara" pitchFamily="34" charset="0"/>
              </a:rPr>
              <a:t>(tuna and swordfish)</a:t>
            </a:r>
            <a:endParaRPr lang="en-US" sz="1400" dirty="0">
              <a:latin typeface="Candar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512" y="5173945"/>
            <a:ext cx="1268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ndara" pitchFamily="34" charset="0"/>
              </a:rPr>
              <a:t>3/ Raw pulp</a:t>
            </a:r>
          </a:p>
          <a:p>
            <a:r>
              <a:rPr lang="en-US" sz="1400" dirty="0" smtClean="0">
                <a:latin typeface="Candara" pitchFamily="34" charset="0"/>
              </a:rPr>
              <a:t>(yield 70 %)</a:t>
            </a:r>
            <a:endParaRPr lang="en-US" sz="1400" dirty="0">
              <a:latin typeface="Candara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95736" y="3445753"/>
            <a:ext cx="1368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ndara" pitchFamily="34" charset="0"/>
              </a:rPr>
              <a:t>2/ Mechanical</a:t>
            </a:r>
            <a:endParaRPr lang="en-US" sz="1400" dirty="0">
              <a:latin typeface="Candara" pitchFamily="34" charset="0"/>
            </a:endParaRPr>
          </a:p>
          <a:p>
            <a:r>
              <a:rPr lang="en-US" sz="1400" dirty="0" smtClean="0">
                <a:latin typeface="Candara" pitchFamily="34" charset="0"/>
              </a:rPr>
              <a:t> separation</a:t>
            </a:r>
          </a:p>
          <a:p>
            <a:r>
              <a:rPr lang="en-US" sz="1400" dirty="0" smtClean="0">
                <a:latin typeface="Candara" pitchFamily="34" charset="0"/>
              </a:rPr>
              <a:t>(LIMA RM 70S)</a:t>
            </a:r>
            <a:endParaRPr lang="en-US" sz="1400" dirty="0">
              <a:latin typeface="Candara" pitchFamily="34" charset="0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654143" y="1141497"/>
            <a:ext cx="3122178" cy="5276209"/>
            <a:chOff x="3831943" y="1141497"/>
            <a:chExt cx="3122178" cy="5276209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835" y="4113964"/>
              <a:ext cx="1221286" cy="91596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2692" y="1141497"/>
              <a:ext cx="770419" cy="1027225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7164" y="2725673"/>
              <a:ext cx="861074" cy="108000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6668" y="5337706"/>
              <a:ext cx="1187453" cy="10800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110484" y="1357521"/>
              <a:ext cx="17284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>
                  <a:latin typeface="Candara" pitchFamily="34" charset="0"/>
                </a:rPr>
                <a:t>4/ Pulp mixed </a:t>
              </a:r>
            </a:p>
            <a:p>
              <a:pPr algn="r"/>
              <a:r>
                <a:rPr lang="en-US" sz="1400" dirty="0" smtClean="0">
                  <a:latin typeface="Candara" pitchFamily="34" charset="0"/>
                </a:rPr>
                <a:t>(attractive and</a:t>
              </a:r>
            </a:p>
            <a:p>
              <a:pPr algn="r"/>
              <a:r>
                <a:rPr lang="en-US" sz="1400" dirty="0" smtClean="0">
                  <a:latin typeface="Candara" pitchFamily="34" charset="0"/>
                </a:rPr>
                <a:t>  texturing  products</a:t>
              </a:r>
              <a:endParaRPr lang="en-US" sz="1400" dirty="0">
                <a:latin typeface="Candara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65822" y="3024133"/>
              <a:ext cx="19731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>
                  <a:latin typeface="Candara" pitchFamily="34" charset="0"/>
                </a:rPr>
                <a:t>5/ Laboratory tests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831943" y="4813904"/>
              <a:ext cx="190089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Candara" pitchFamily="34" charset="0"/>
                </a:rPr>
                <a:t>6/ Pulp sausage</a:t>
              </a:r>
            </a:p>
            <a:p>
              <a:r>
                <a:rPr lang="en-US" sz="1400" dirty="0" smtClean="0">
                  <a:latin typeface="Candara" pitchFamily="34" charset="0"/>
                </a:rPr>
                <a:t> production</a:t>
              </a:r>
            </a:p>
            <a:p>
              <a:r>
                <a:rPr lang="en-US" sz="1400" dirty="0" smtClean="0">
                  <a:latin typeface="Candara" pitchFamily="34" charset="0"/>
                </a:rPr>
                <a:t>(Pulp roll ~ 7 cm, 25 gr)</a:t>
              </a:r>
            </a:p>
            <a:p>
              <a:pPr algn="r"/>
              <a:endParaRPr lang="en-US" sz="1400" dirty="0">
                <a:latin typeface="Candara" pitchFamily="34" charset="0"/>
              </a:endParaRPr>
            </a:p>
          </p:txBody>
        </p:sp>
      </p:grpSp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70312"/>
              </p:ext>
            </p:extLst>
          </p:nvPr>
        </p:nvGraphicFramePr>
        <p:xfrm>
          <a:off x="168649" y="3301737"/>
          <a:ext cx="1050470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Image bitmap" r:id="rId10" imgW="4734586" imgH="5144218" progId="PBrush">
                  <p:embed/>
                </p:oleObj>
              </mc:Choice>
              <mc:Fallback>
                <p:oleObj name="Image bitmap" r:id="rId10" imgW="4734586" imgH="514421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649" y="3301737"/>
                        <a:ext cx="1050470" cy="11521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oneTexte 33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6789752" y="1004990"/>
            <a:ext cx="2189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+mj-lt"/>
              </a:rPr>
              <a:t>Texturing</a:t>
            </a:r>
            <a:r>
              <a:rPr lang="en-US" dirty="0" smtClean="0">
                <a:latin typeface="+mj-lt"/>
              </a:rPr>
              <a:t> :</a:t>
            </a:r>
          </a:p>
          <a:p>
            <a:r>
              <a:rPr lang="en-US" dirty="0" smtClean="0">
                <a:latin typeface="+mj-lt"/>
              </a:rPr>
              <a:t>carrageenan</a:t>
            </a:r>
            <a:r>
              <a:rPr lang="en-US" dirty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konjac</a:t>
            </a:r>
            <a:endParaRPr lang="en-US" dirty="0" smtClean="0">
              <a:latin typeface="+mj-lt"/>
            </a:endParaRPr>
          </a:p>
          <a:p>
            <a:r>
              <a:rPr lang="en-US" u="sng" dirty="0" smtClean="0">
                <a:latin typeface="+mj-lt"/>
              </a:rPr>
              <a:t>Attractant</a:t>
            </a:r>
            <a:r>
              <a:rPr lang="en-US" dirty="0" smtClean="0">
                <a:latin typeface="+mj-lt"/>
              </a:rPr>
              <a:t>:</a:t>
            </a:r>
          </a:p>
          <a:p>
            <a:r>
              <a:rPr lang="en-US" dirty="0" smtClean="0">
                <a:latin typeface="+mj-lt"/>
              </a:rPr>
              <a:t>Shrimp odor</a:t>
            </a:r>
            <a:endParaRPr lang="fr-FR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18211" y="2460541"/>
            <a:ext cx="25305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Dispersive </a:t>
            </a:r>
            <a:r>
              <a:rPr lang="fr-FR" u="sng" dirty="0" err="1" smtClean="0"/>
              <a:t>effect</a:t>
            </a:r>
            <a:r>
              <a:rPr lang="fr-FR" u="sng" dirty="0" smtClean="0"/>
              <a:t> </a:t>
            </a:r>
            <a:r>
              <a:rPr lang="fr-FR" dirty="0" smtClean="0"/>
              <a:t>:</a:t>
            </a:r>
          </a:p>
          <a:p>
            <a:r>
              <a:rPr lang="fr-FR" dirty="0" smtClean="0"/>
              <a:t>- Soap (5%, 15%, 25%)</a:t>
            </a:r>
          </a:p>
          <a:p>
            <a:r>
              <a:rPr lang="fr-FR" dirty="0" smtClean="0"/>
              <a:t>- </a:t>
            </a:r>
            <a:r>
              <a:rPr lang="fr-FR" dirty="0" smtClean="0">
                <a:solidFill>
                  <a:srgbClr val="FF0000"/>
                </a:solidFill>
              </a:rPr>
              <a:t>Salt</a:t>
            </a:r>
            <a:r>
              <a:rPr lang="fr-FR" dirty="0" smtClean="0"/>
              <a:t> (</a:t>
            </a:r>
            <a:r>
              <a:rPr lang="fr-FR" dirty="0" smtClean="0">
                <a:solidFill>
                  <a:srgbClr val="FF0000"/>
                </a:solidFill>
              </a:rPr>
              <a:t>25%, 50%</a:t>
            </a:r>
            <a:r>
              <a:rPr lang="fr-FR" dirty="0" smtClean="0"/>
              <a:t>)</a:t>
            </a:r>
          </a:p>
          <a:p>
            <a:r>
              <a:rPr lang="fr-FR" dirty="0" smtClean="0"/>
              <a:t>- Sand (5%, 15%, 25%, 50%)</a:t>
            </a:r>
          </a:p>
          <a:p>
            <a:r>
              <a:rPr lang="fr-FR" dirty="0" smtClean="0"/>
              <a:t>- Fish </a:t>
            </a:r>
            <a:r>
              <a:rPr lang="fr-FR" dirty="0" err="1"/>
              <a:t>f</a:t>
            </a:r>
            <a:r>
              <a:rPr lang="fr-FR" dirty="0" err="1" smtClean="0"/>
              <a:t>lour</a:t>
            </a:r>
            <a:r>
              <a:rPr lang="fr-FR" dirty="0" smtClean="0"/>
              <a:t> (5%, </a:t>
            </a:r>
            <a:r>
              <a:rPr lang="fr-FR" dirty="0" smtClean="0">
                <a:solidFill>
                  <a:srgbClr val="FF0000"/>
                </a:solidFill>
              </a:rPr>
              <a:t>50%</a:t>
            </a:r>
            <a:r>
              <a:rPr lang="fr-FR" dirty="0" smtClean="0"/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95736" y="522287"/>
            <a:ext cx="42021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3 - EBAB DEVELOPMENT</a:t>
            </a:r>
            <a:endParaRPr lang="fr-FR" sz="2600" dirty="0"/>
          </a:p>
        </p:txBody>
      </p:sp>
      <p:sp>
        <p:nvSpPr>
          <p:cNvPr id="37" name="ZoneTexte 36"/>
          <p:cNvSpPr txBox="1"/>
          <p:nvPr/>
        </p:nvSpPr>
        <p:spPr>
          <a:xfrm>
            <a:off x="212351" y="1157466"/>
            <a:ext cx="2135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 </a:t>
            </a:r>
            <a:r>
              <a:rPr lang="fr-FR" sz="2000" dirty="0" smtClean="0"/>
              <a:t>– THE PULP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1561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537698" y="1111409"/>
            <a:ext cx="42629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</a:t>
            </a:r>
            <a:endParaRPr lang="fr-FR" sz="2600" dirty="0"/>
          </a:p>
        </p:txBody>
      </p:sp>
      <p:pic>
        <p:nvPicPr>
          <p:cNvPr id="17" name="Image 16" descr="Capture d’écran 2012-10-10 à 15.4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46" y="2032020"/>
            <a:ext cx="3779754" cy="377188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58799" y="1968520"/>
            <a:ext cx="41783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EBAB V1 – </a:t>
            </a:r>
            <a:r>
              <a:rPr lang="fr-FR" b="1" dirty="0" err="1" smtClean="0"/>
              <a:t>December</a:t>
            </a:r>
            <a:r>
              <a:rPr lang="fr-FR" b="1" dirty="0" smtClean="0"/>
              <a:t> 2010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7 </a:t>
            </a:r>
            <a:r>
              <a:rPr lang="fr-FR" dirty="0" err="1" smtClean="0"/>
              <a:t>fishing</a:t>
            </a:r>
            <a:r>
              <a:rPr lang="fr-FR" dirty="0" smtClean="0"/>
              <a:t> sets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3500 </a:t>
            </a:r>
            <a:r>
              <a:rPr lang="fr-FR" dirty="0" err="1" smtClean="0"/>
              <a:t>natural</a:t>
            </a:r>
            <a:r>
              <a:rPr lang="fr-FR" dirty="0" smtClean="0"/>
              <a:t> </a:t>
            </a:r>
            <a:r>
              <a:rPr lang="fr-FR" dirty="0" err="1" smtClean="0"/>
              <a:t>baits</a:t>
            </a:r>
            <a:r>
              <a:rPr lang="fr-FR" dirty="0" smtClean="0"/>
              <a:t> / 420 </a:t>
            </a:r>
            <a:r>
              <a:rPr lang="fr-FR" dirty="0" err="1" smtClean="0"/>
              <a:t>EBABs</a:t>
            </a:r>
            <a:r>
              <a:rPr lang="fr-FR" dirty="0" smtClean="0"/>
              <a:t> (11%)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60 </a:t>
            </a:r>
            <a:r>
              <a:rPr lang="fr-FR" dirty="0" err="1" smtClean="0"/>
              <a:t>EBABs</a:t>
            </a:r>
            <a:r>
              <a:rPr lang="fr-FR" dirty="0" smtClean="0"/>
              <a:t> per set</a:t>
            </a:r>
          </a:p>
          <a:p>
            <a:pPr marL="285750" indent="-285750">
              <a:buFontTx/>
              <a:buChar char="•"/>
            </a:pPr>
            <a:endParaRPr lang="fr-FR" dirty="0"/>
          </a:p>
          <a:p>
            <a:r>
              <a:rPr lang="fr-FR" b="1" dirty="0" smtClean="0"/>
              <a:t>EBAB V2 – July/August 2011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14 </a:t>
            </a:r>
            <a:r>
              <a:rPr lang="fr-FR" dirty="0" err="1"/>
              <a:t>fishing</a:t>
            </a:r>
            <a:r>
              <a:rPr lang="fr-FR" dirty="0"/>
              <a:t> sets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7000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baits</a:t>
            </a:r>
            <a:r>
              <a:rPr lang="fr-FR" dirty="0"/>
              <a:t> / </a:t>
            </a:r>
            <a:r>
              <a:rPr lang="fr-FR" dirty="0" smtClean="0"/>
              <a:t>1120 </a:t>
            </a:r>
            <a:r>
              <a:rPr lang="fr-FR" dirty="0" err="1" smtClean="0"/>
              <a:t>EBABs</a:t>
            </a:r>
            <a:r>
              <a:rPr lang="fr-FR" dirty="0" smtClean="0"/>
              <a:t> (14%)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80 </a:t>
            </a:r>
            <a:r>
              <a:rPr lang="fr-FR" dirty="0" err="1" smtClean="0"/>
              <a:t>EBABs</a:t>
            </a:r>
            <a:r>
              <a:rPr lang="fr-FR" dirty="0" smtClean="0"/>
              <a:t> per set</a:t>
            </a:r>
          </a:p>
          <a:p>
            <a:pPr marL="285750" indent="-285750">
              <a:buFontTx/>
              <a:buChar char="•"/>
            </a:pPr>
            <a:endParaRPr lang="fr-FR" dirty="0"/>
          </a:p>
          <a:p>
            <a:r>
              <a:rPr lang="fr-FR" b="1" dirty="0"/>
              <a:t>EBAB </a:t>
            </a:r>
            <a:r>
              <a:rPr lang="fr-FR" b="1" dirty="0" smtClean="0"/>
              <a:t>V3 </a:t>
            </a:r>
            <a:r>
              <a:rPr lang="fr-FR" b="1" dirty="0"/>
              <a:t>– </a:t>
            </a:r>
            <a:r>
              <a:rPr lang="fr-FR" b="1" dirty="0" smtClean="0"/>
              <a:t>May/July 2012</a:t>
            </a:r>
            <a:endParaRPr lang="fr-FR" b="1" dirty="0"/>
          </a:p>
          <a:p>
            <a:pPr marL="285750" indent="-285750">
              <a:buFontTx/>
              <a:buChar char="•"/>
            </a:pPr>
            <a:r>
              <a:rPr lang="fr-FR" dirty="0" smtClean="0"/>
              <a:t>46 </a:t>
            </a:r>
            <a:r>
              <a:rPr lang="fr-FR" dirty="0" err="1"/>
              <a:t>fishing</a:t>
            </a:r>
            <a:r>
              <a:rPr lang="fr-FR" dirty="0"/>
              <a:t> sets</a:t>
            </a:r>
          </a:p>
          <a:p>
            <a:pPr marL="285750" indent="-285750">
              <a:buFontTx/>
              <a:buChar char="•"/>
            </a:pPr>
            <a:r>
              <a:rPr lang="fr-FR" dirty="0" smtClean="0"/>
              <a:t>56423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baits</a:t>
            </a:r>
            <a:r>
              <a:rPr lang="fr-FR" dirty="0"/>
              <a:t> / </a:t>
            </a:r>
            <a:r>
              <a:rPr lang="fr-FR" dirty="0" smtClean="0"/>
              <a:t>8563 </a:t>
            </a:r>
            <a:r>
              <a:rPr lang="fr-FR" dirty="0" err="1" smtClean="0"/>
              <a:t>EBABs</a:t>
            </a:r>
            <a:r>
              <a:rPr lang="fr-FR" dirty="0" smtClean="0"/>
              <a:t> (13%)</a:t>
            </a:r>
          </a:p>
          <a:p>
            <a:pPr marL="285750" indent="-285750">
              <a:buFontTx/>
              <a:buChar char="•"/>
            </a:pPr>
            <a:r>
              <a:rPr lang="fr-FR" dirty="0" err="1"/>
              <a:t>f</a:t>
            </a:r>
            <a:r>
              <a:rPr lang="fr-FR" dirty="0" err="1" smtClean="0"/>
              <a:t>rom</a:t>
            </a:r>
            <a:r>
              <a:rPr lang="fr-FR" dirty="0" smtClean="0"/>
              <a:t> 96 to 198 </a:t>
            </a:r>
            <a:r>
              <a:rPr lang="fr-FR" dirty="0" err="1" smtClean="0"/>
              <a:t>EBABs</a:t>
            </a:r>
            <a:r>
              <a:rPr lang="fr-FR" dirty="0" smtClean="0"/>
              <a:t> per set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94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6" name="Rectangle 5"/>
          <p:cNvSpPr/>
          <p:nvPr/>
        </p:nvSpPr>
        <p:spPr>
          <a:xfrm>
            <a:off x="334498" y="1073309"/>
            <a:ext cx="42629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</a:t>
            </a:r>
            <a:endParaRPr lang="fr-FR" sz="2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34498" y="1651000"/>
            <a:ext cx="512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Hooking</a:t>
            </a:r>
            <a:r>
              <a:rPr lang="fr-FR" sz="2000" b="1" dirty="0" smtClean="0"/>
              <a:t> contact and </a:t>
            </a:r>
            <a:r>
              <a:rPr lang="fr-FR" sz="2000" b="1" dirty="0" err="1" smtClean="0"/>
              <a:t>success</a:t>
            </a:r>
            <a:r>
              <a:rPr lang="fr-FR" sz="2000" b="1" dirty="0" smtClean="0"/>
              <a:t> on EBAB</a:t>
            </a:r>
            <a:endParaRPr lang="fr-FR" sz="2000" b="1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368301" y="2165410"/>
            <a:ext cx="8458195" cy="1714514"/>
            <a:chOff x="368301" y="2165410"/>
            <a:chExt cx="8458195" cy="1714514"/>
          </a:xfrm>
        </p:grpSpPr>
        <p:pic>
          <p:nvPicPr>
            <p:cNvPr id="3" name="Image 2" descr="C:\Users\Tim\AppData\Local\Microsoft\Windows\Temporary Internet Files\Content.Word\IMGP3004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8176" y="2248534"/>
              <a:ext cx="2232852" cy="15690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0479" y="2165410"/>
              <a:ext cx="2286017" cy="1714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ZoneTexte 12"/>
            <p:cNvSpPr txBox="1"/>
            <p:nvPr/>
          </p:nvSpPr>
          <p:spPr>
            <a:xfrm>
              <a:off x="368301" y="2494577"/>
              <a:ext cx="34306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Many</a:t>
              </a:r>
              <a:r>
                <a:rPr lang="fr-FR" dirty="0" smtClean="0"/>
                <a:t> </a:t>
              </a:r>
              <a:r>
                <a:rPr lang="fr-FR" dirty="0" err="1" smtClean="0"/>
                <a:t>hooking</a:t>
              </a:r>
              <a:r>
                <a:rPr lang="fr-FR" dirty="0" smtClean="0"/>
                <a:t> contacts </a:t>
              </a:r>
              <a:r>
                <a:rPr lang="fr-FR" dirty="0" err="1" smtClean="0"/>
                <a:t>observed</a:t>
              </a:r>
              <a:r>
                <a:rPr lang="fr-FR" dirty="0" smtClean="0"/>
                <a:t> on EBAB V1 and EBAB V2 but no </a:t>
              </a:r>
              <a:r>
                <a:rPr lang="fr-FR" dirty="0" err="1" smtClean="0"/>
                <a:t>success</a:t>
              </a:r>
              <a:endParaRPr lang="fr-FR" dirty="0"/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436099" y="4434179"/>
            <a:ext cx="8572386" cy="2119021"/>
            <a:chOff x="436099" y="4434179"/>
            <a:chExt cx="8572386" cy="2119021"/>
          </a:xfrm>
        </p:grpSpPr>
        <p:sp>
          <p:nvSpPr>
            <p:cNvPr id="14" name="ZoneTexte 13"/>
            <p:cNvSpPr txBox="1"/>
            <p:nvPr/>
          </p:nvSpPr>
          <p:spPr>
            <a:xfrm>
              <a:off x="436099" y="5080167"/>
              <a:ext cx="2751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Hooking</a:t>
              </a:r>
              <a:r>
                <a:rPr lang="fr-FR" dirty="0" smtClean="0"/>
                <a:t> </a:t>
              </a:r>
              <a:r>
                <a:rPr lang="fr-FR" dirty="0" err="1" smtClean="0"/>
                <a:t>success</a:t>
              </a:r>
              <a:r>
                <a:rPr lang="fr-FR" dirty="0" smtClean="0"/>
                <a:t> </a:t>
              </a:r>
              <a:r>
                <a:rPr lang="fr-FR" dirty="0" err="1" smtClean="0"/>
                <a:t>recorded</a:t>
              </a:r>
              <a:endParaRPr lang="fr-FR" dirty="0" smtClean="0"/>
            </a:p>
            <a:p>
              <a:r>
                <a:rPr lang="fr-FR" dirty="0" err="1"/>
                <a:t>w</a:t>
              </a:r>
              <a:r>
                <a:rPr lang="fr-FR" dirty="0" err="1" smtClean="0"/>
                <a:t>ith</a:t>
              </a:r>
              <a:r>
                <a:rPr lang="fr-FR" dirty="0" smtClean="0"/>
                <a:t>  EBAB V3</a:t>
              </a:r>
              <a:endParaRPr lang="fr-FR" dirty="0"/>
            </a:p>
          </p:txBody>
        </p:sp>
        <p:pic>
          <p:nvPicPr>
            <p:cNvPr id="18" name="Image 17" descr="EBAB\Marius3\IMGP636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467" y="4434179"/>
              <a:ext cx="2825361" cy="2119021"/>
            </a:xfrm>
            <a:prstGeom prst="rect">
              <a:avLst/>
            </a:prstGeom>
          </p:spPr>
        </p:pic>
        <p:pic>
          <p:nvPicPr>
            <p:cNvPr id="20" name="Image 19" descr="EBAB\Marius3\IMGP637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753" y="4508500"/>
              <a:ext cx="2607732" cy="195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3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334498" y="10733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 – RESULTS FOR EBAB V3</a:t>
            </a:r>
            <a:endParaRPr lang="fr-FR" sz="2600" dirty="0"/>
          </a:p>
        </p:txBody>
      </p:sp>
      <p:sp>
        <p:nvSpPr>
          <p:cNvPr id="4" name="ZoneTexte 3"/>
          <p:cNvSpPr txBox="1"/>
          <p:nvPr/>
        </p:nvSpPr>
        <p:spPr>
          <a:xfrm>
            <a:off x="486898" y="1841500"/>
            <a:ext cx="296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Positive </a:t>
            </a:r>
            <a:r>
              <a:rPr lang="fr-FR" sz="2400" b="1" dirty="0" err="1" smtClean="0"/>
              <a:t>fishing</a:t>
            </a:r>
            <a:r>
              <a:rPr lang="fr-FR" sz="2400" b="1" dirty="0" smtClean="0"/>
              <a:t> sets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23398" y="2545834"/>
            <a:ext cx="80475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fr-FR" sz="2000" dirty="0" smtClean="0"/>
              <a:t>Capture </a:t>
            </a:r>
            <a:r>
              <a:rPr lang="fr-FR" sz="2000" dirty="0" err="1" smtClean="0"/>
              <a:t>occurred</a:t>
            </a:r>
            <a:r>
              <a:rPr lang="fr-FR" sz="2000" dirty="0" smtClean="0"/>
              <a:t> in 17 </a:t>
            </a:r>
            <a:r>
              <a:rPr lang="fr-FR" sz="2000" dirty="0" err="1" smtClean="0"/>
              <a:t>fishing</a:t>
            </a:r>
            <a:r>
              <a:rPr lang="fr-FR" sz="2000" dirty="0" smtClean="0"/>
              <a:t> sets (37% of total </a:t>
            </a:r>
            <a:r>
              <a:rPr lang="fr-FR" sz="2000" dirty="0" err="1" smtClean="0"/>
              <a:t>fishing</a:t>
            </a:r>
            <a:r>
              <a:rPr lang="fr-FR" sz="2000" dirty="0" smtClean="0"/>
              <a:t> </a:t>
            </a:r>
            <a:r>
              <a:rPr lang="fr-FR" sz="2000" dirty="0" err="1" smtClean="0"/>
              <a:t>operations</a:t>
            </a:r>
            <a:r>
              <a:rPr lang="fr-FR" sz="2000" dirty="0" smtClean="0"/>
              <a:t>)</a:t>
            </a:r>
          </a:p>
          <a:p>
            <a:pPr marL="285750" indent="-285750">
              <a:buFont typeface="Wingdings" charset="2"/>
              <a:buChar char="q"/>
            </a:pPr>
            <a:endParaRPr lang="fr-FR" dirty="0"/>
          </a:p>
          <a:p>
            <a:pPr marL="285750" indent="-285750">
              <a:buFont typeface="Wingdings" charset="2"/>
              <a:buChar char="q"/>
            </a:pPr>
            <a:r>
              <a:rPr lang="fr-FR" sz="2000" dirty="0" err="1" smtClean="0"/>
              <a:t>Tunas</a:t>
            </a:r>
            <a:r>
              <a:rPr lang="fr-FR" sz="2000" dirty="0" smtClean="0"/>
              <a:t> &amp; </a:t>
            </a:r>
            <a:r>
              <a:rPr lang="fr-FR" sz="2000" dirty="0" err="1" smtClean="0"/>
              <a:t>swordfish</a:t>
            </a:r>
            <a:r>
              <a:rPr lang="fr-FR" sz="2000" dirty="0" smtClean="0"/>
              <a:t> </a:t>
            </a:r>
            <a:r>
              <a:rPr lang="fr-FR" sz="2000" dirty="0" err="1" smtClean="0"/>
              <a:t>occurred</a:t>
            </a:r>
            <a:r>
              <a:rPr lang="fr-FR" sz="2000" dirty="0" smtClean="0"/>
              <a:t>  in 11 </a:t>
            </a:r>
            <a:r>
              <a:rPr lang="fr-FR" sz="2000" dirty="0" err="1" smtClean="0"/>
              <a:t>fishing</a:t>
            </a:r>
            <a:r>
              <a:rPr lang="fr-FR" sz="2000" dirty="0" smtClean="0"/>
              <a:t> sets </a:t>
            </a:r>
            <a:r>
              <a:rPr lang="fr-FR" sz="2000" dirty="0" smtClean="0"/>
              <a:t>(65</a:t>
            </a:r>
            <a:r>
              <a:rPr lang="fr-FR" sz="2000" dirty="0" smtClean="0"/>
              <a:t>% of </a:t>
            </a:r>
            <a:r>
              <a:rPr lang="fr-FR" sz="2000" dirty="0" smtClean="0"/>
              <a:t>positive </a:t>
            </a:r>
            <a:r>
              <a:rPr lang="fr-FR" sz="2000" dirty="0" smtClean="0"/>
              <a:t>sets)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0490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207498" y="1073309"/>
            <a:ext cx="42629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</a:t>
            </a:r>
            <a:endParaRPr lang="fr-FR" sz="26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272343"/>
              </p:ext>
            </p:extLst>
          </p:nvPr>
        </p:nvGraphicFramePr>
        <p:xfrm>
          <a:off x="3860800" y="705008"/>
          <a:ext cx="5118830" cy="5918108"/>
        </p:xfrm>
        <a:graphic>
          <a:graphicData uri="http://schemas.openxmlformats.org/drawingml/2006/table">
            <a:tbl>
              <a:tblPr/>
              <a:tblGrid>
                <a:gridCol w="3261810"/>
                <a:gridCol w="1231598"/>
                <a:gridCol w="625422"/>
              </a:tblGrid>
              <a:tr h="2850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Species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or group of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species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NATURAL BAIT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EBAB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095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TARGET AND MAJOR COMMERCIAL SPECIES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Swordish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Xiphia gladui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Albacore tuna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Thunnus alalunga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Yellowfin tuna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Thunnus albacares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Bigeye tuna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Thunnus obesus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BYCATCH (conserved on board)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Marlin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Makaira spp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Tetrapterus audax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Sailfish 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(Istiophorus platypterus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Spearfish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Tertrapturus angustirostris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Dolphinfish ( Corryphaena hippurus)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Opah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Lampris guttatus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Barracuda (Sphyraena barracuda)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Bramids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Skipjack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Katsuwonus pelamis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BYCATCH (Discards)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FINFISH</a:t>
                      </a:r>
                    </a:p>
                  </a:txBody>
                  <a:tcPr marL="7312" marR="7312" marT="73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12" marR="7312" marT="73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12" marR="7312" marT="73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Escolar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Lepidocybium flavobrunneum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Snake mackerel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Promethichtys promoteus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Lancetfish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Alepisorus ferox, A. brevirostris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Moonfish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ELASMOBRANCHS</a:t>
                      </a:r>
                    </a:p>
                  </a:txBody>
                  <a:tcPr marL="7312" marR="7312" marT="73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12" marR="7312" marT="73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312" marR="7312" marT="73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Pelagic stingray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Pteroplatytrygon violacea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Manta rays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Blue shark (Prionace glauca)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Oceanic white tip (Carcharhinus longimanus)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Requin gris (Requiem shark)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Mako shark (Isurus spp.)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Hammerhead shark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Sphyrna spp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PROTECTED SPECIES (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discards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Green turtle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Chelonia mydas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Loggerhead sea turtle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Caretta caretta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0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Risso's dolphin (</a:t>
                      </a:r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Grampus griseus</a:t>
                      </a:r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728198" y="1625600"/>
            <a:ext cx="233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Species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selectivity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07498" y="2120900"/>
            <a:ext cx="33358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25 </a:t>
            </a:r>
            <a:r>
              <a:rPr lang="fr-FR" dirty="0" err="1" smtClean="0"/>
              <a:t>species</a:t>
            </a:r>
            <a:r>
              <a:rPr lang="fr-FR" dirty="0" smtClean="0"/>
              <a:t> or group of </a:t>
            </a:r>
            <a:r>
              <a:rPr lang="fr-FR" dirty="0" err="1" smtClean="0"/>
              <a:t>species</a:t>
            </a:r>
            <a:r>
              <a:rPr lang="fr-FR" dirty="0" smtClean="0"/>
              <a:t> </a:t>
            </a:r>
            <a:r>
              <a:rPr lang="fr-FR" dirty="0" err="1" smtClean="0"/>
              <a:t>caught</a:t>
            </a:r>
            <a:r>
              <a:rPr lang="fr-FR" dirty="0" smtClean="0"/>
              <a:t> by </a:t>
            </a:r>
            <a:r>
              <a:rPr lang="fr-FR" dirty="0" err="1" smtClean="0"/>
              <a:t>natural</a:t>
            </a:r>
            <a:r>
              <a:rPr lang="fr-FR" dirty="0" smtClean="0"/>
              <a:t> </a:t>
            </a:r>
            <a:r>
              <a:rPr lang="fr-FR" dirty="0" err="1" smtClean="0"/>
              <a:t>baits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11 </a:t>
            </a:r>
            <a:r>
              <a:rPr lang="fr-FR" dirty="0" err="1" smtClean="0"/>
              <a:t>with</a:t>
            </a:r>
            <a:r>
              <a:rPr lang="fr-FR" dirty="0" smtClean="0"/>
              <a:t> EBAB V3</a:t>
            </a:r>
          </a:p>
          <a:p>
            <a:pPr marL="285750" indent="-285750">
              <a:buFont typeface="Wingdings" charset="2"/>
              <a:buChar char="q"/>
            </a:pPr>
            <a:endParaRPr lang="fr-FR" dirty="0"/>
          </a:p>
          <a:p>
            <a:pPr marL="285750" indent="-285750">
              <a:buFont typeface="Wingdings" charset="2"/>
              <a:buChar char="q"/>
            </a:pPr>
            <a:r>
              <a:rPr lang="fr-FR" dirty="0" err="1" smtClean="0"/>
              <a:t>Tuna</a:t>
            </a:r>
            <a:r>
              <a:rPr lang="fr-FR" dirty="0" smtClean="0"/>
              <a:t> &amp; </a:t>
            </a:r>
            <a:r>
              <a:rPr lang="fr-FR" dirty="0" err="1" smtClean="0"/>
              <a:t>swordfish</a:t>
            </a:r>
            <a:r>
              <a:rPr lang="fr-FR" dirty="0" smtClean="0"/>
              <a:t> </a:t>
            </a:r>
            <a:r>
              <a:rPr lang="fr-FR" dirty="0" err="1" smtClean="0"/>
              <a:t>caught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EBAB V3 (45% of total catches)</a:t>
            </a:r>
          </a:p>
          <a:p>
            <a:endParaRPr lang="fr-FR" dirty="0"/>
          </a:p>
          <a:p>
            <a:pPr marL="285750" indent="-285750">
              <a:buFont typeface="Wingdings" charset="2"/>
              <a:buChar char="q"/>
            </a:pPr>
            <a:r>
              <a:rPr lang="fr-FR" dirty="0" smtClean="0"/>
              <a:t>No </a:t>
            </a:r>
            <a:r>
              <a:rPr lang="fr-FR" dirty="0" err="1" smtClean="0"/>
              <a:t>pelagic</a:t>
            </a:r>
            <a:r>
              <a:rPr lang="fr-FR" dirty="0" smtClean="0"/>
              <a:t> </a:t>
            </a:r>
            <a:r>
              <a:rPr lang="fr-FR" dirty="0" err="1" smtClean="0"/>
              <a:t>stingray</a:t>
            </a:r>
            <a:r>
              <a:rPr lang="fr-FR" dirty="0" smtClean="0"/>
              <a:t> and </a:t>
            </a:r>
            <a:r>
              <a:rPr lang="fr-FR" dirty="0" err="1" smtClean="0"/>
              <a:t>dolphinfish</a:t>
            </a:r>
            <a:r>
              <a:rPr lang="fr-FR" dirty="0" smtClean="0"/>
              <a:t> </a:t>
            </a:r>
            <a:r>
              <a:rPr lang="fr-FR" dirty="0" err="1" smtClean="0"/>
              <a:t>caught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EBAB </a:t>
            </a:r>
            <a:r>
              <a:rPr lang="fr-FR" dirty="0" err="1" smtClean="0"/>
              <a:t>while</a:t>
            </a:r>
            <a:r>
              <a:rPr lang="fr-FR" dirty="0" smtClean="0"/>
              <a:t>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abondant on </a:t>
            </a:r>
            <a:r>
              <a:rPr lang="fr-FR" dirty="0" err="1" smtClean="0"/>
              <a:t>hooks</a:t>
            </a:r>
            <a:r>
              <a:rPr lang="fr-FR" dirty="0" smtClean="0"/>
              <a:t> </a:t>
            </a:r>
            <a:r>
              <a:rPr lang="fr-FR" dirty="0" err="1" smtClean="0"/>
              <a:t>baited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natural</a:t>
            </a:r>
            <a:r>
              <a:rPr lang="fr-FR" dirty="0" smtClean="0"/>
              <a:t> </a:t>
            </a:r>
            <a:r>
              <a:rPr lang="fr-FR" dirty="0" err="1" smtClean="0"/>
              <a:t>baits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Wingdings" charset="2"/>
              <a:buChar char="q"/>
            </a:pPr>
            <a:r>
              <a:rPr lang="fr-FR" dirty="0" err="1" smtClean="0"/>
              <a:t>Risso’s</a:t>
            </a:r>
            <a:r>
              <a:rPr lang="fr-FR" dirty="0" smtClean="0"/>
              <a:t> </a:t>
            </a:r>
            <a:r>
              <a:rPr lang="fr-FR" dirty="0" err="1" smtClean="0"/>
              <a:t>dolphins</a:t>
            </a:r>
            <a:r>
              <a:rPr lang="fr-FR" dirty="0" smtClean="0"/>
              <a:t> </a:t>
            </a:r>
            <a:r>
              <a:rPr lang="fr-FR" dirty="0" err="1" smtClean="0"/>
              <a:t>caught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EBAB but no </a:t>
            </a:r>
            <a:r>
              <a:rPr lang="fr-FR" dirty="0" err="1" smtClean="0"/>
              <a:t>sea</a:t>
            </a:r>
            <a:r>
              <a:rPr lang="fr-FR" dirty="0" smtClean="0"/>
              <a:t> </a:t>
            </a:r>
            <a:r>
              <a:rPr lang="fr-FR" dirty="0" err="1" smtClean="0"/>
              <a:t>turtles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74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423397" y="1739900"/>
            <a:ext cx="854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Capture rate (nominal CPUE) on EBAB V3 vs </a:t>
            </a:r>
            <a:r>
              <a:rPr lang="fr-FR" sz="2000" b="1" dirty="0" err="1" smtClean="0"/>
              <a:t>natural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bait</a:t>
            </a:r>
            <a:r>
              <a:rPr lang="fr-FR" sz="2000" b="1" dirty="0" smtClean="0"/>
              <a:t> (total sets)</a:t>
            </a:r>
            <a:endParaRPr lang="fr-FR" sz="2000" b="1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011312" y="2368613"/>
            <a:ext cx="5022850" cy="3721805"/>
            <a:chOff x="3947812" y="2762313"/>
            <a:chExt cx="5022850" cy="372180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7812" y="2762313"/>
              <a:ext cx="5022850" cy="342265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470399" y="6114786"/>
              <a:ext cx="7747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0.28</a:t>
              </a:r>
              <a:endParaRPr lang="fr-FR" dirty="0"/>
            </a:p>
          </p:txBody>
        </p:sp>
        <p:sp>
          <p:nvSpPr>
            <p:cNvPr id="9" name="Flèche vers le haut 8"/>
            <p:cNvSpPr/>
            <p:nvPr/>
          </p:nvSpPr>
          <p:spPr>
            <a:xfrm>
              <a:off x="4737100" y="5626226"/>
              <a:ext cx="190500" cy="4064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273799" y="3676386"/>
              <a:ext cx="48260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2.1</a:t>
              </a:r>
              <a:endParaRPr lang="fr-FR" dirty="0"/>
            </a:p>
          </p:txBody>
        </p:sp>
        <p:sp>
          <p:nvSpPr>
            <p:cNvPr id="12" name="Flèche vers le bas 11"/>
            <p:cNvSpPr/>
            <p:nvPr/>
          </p:nvSpPr>
          <p:spPr>
            <a:xfrm>
              <a:off x="6426200" y="4045718"/>
              <a:ext cx="139700" cy="4119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34498" y="10733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 – RESULTS FOR EBAB V3</a:t>
            </a:r>
            <a:endParaRPr lang="fr-FR" sz="2600" dirty="0"/>
          </a:p>
        </p:txBody>
      </p:sp>
      <p:grpSp>
        <p:nvGrpSpPr>
          <p:cNvPr id="17" name="Grouper 16"/>
          <p:cNvGrpSpPr/>
          <p:nvPr/>
        </p:nvGrpSpPr>
        <p:grpSpPr>
          <a:xfrm>
            <a:off x="127000" y="2927536"/>
            <a:ext cx="3831667" cy="3283859"/>
            <a:chOff x="127000" y="2927536"/>
            <a:chExt cx="3831667" cy="3283859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927536"/>
              <a:ext cx="3831667" cy="285109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381001" y="5842063"/>
              <a:ext cx="322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Ratio </a:t>
              </a:r>
              <a:r>
                <a:rPr lang="fr-FR" dirty="0" err="1" smtClean="0"/>
                <a:t>nCPUE</a:t>
              </a:r>
              <a:r>
                <a:rPr lang="fr-FR" dirty="0" smtClean="0"/>
                <a:t> </a:t>
              </a:r>
              <a:r>
                <a:rPr lang="fr-FR" dirty="0" err="1" smtClean="0"/>
                <a:t>bait</a:t>
              </a:r>
              <a:r>
                <a:rPr lang="fr-FR" dirty="0" smtClean="0"/>
                <a:t> / </a:t>
              </a:r>
              <a:r>
                <a:rPr lang="fr-FR" dirty="0" err="1" smtClean="0"/>
                <a:t>nCPUE</a:t>
              </a:r>
              <a:r>
                <a:rPr lang="fr-FR" dirty="0" smtClean="0"/>
                <a:t> EBAB </a:t>
              </a:r>
              <a:endParaRPr lang="fr-FR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508501" y="6179129"/>
            <a:ext cx="405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Frequency</a:t>
            </a:r>
            <a:r>
              <a:rPr lang="fr-FR" dirty="0" smtClean="0"/>
              <a:t> distribution of </a:t>
            </a:r>
            <a:r>
              <a:rPr lang="fr-FR" dirty="0" err="1" smtClean="0"/>
              <a:t>nCPUEs</a:t>
            </a:r>
            <a:r>
              <a:rPr lang="fr-FR" dirty="0" smtClean="0"/>
              <a:t> per set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51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309097" y="1739900"/>
            <a:ext cx="854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Capture rate (nominal CPUE) on EBAB V3 vs </a:t>
            </a:r>
            <a:r>
              <a:rPr lang="fr-FR" sz="2000" b="1" dirty="0" err="1" smtClean="0"/>
              <a:t>natural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bait</a:t>
            </a:r>
            <a:r>
              <a:rPr lang="fr-FR" sz="2000" b="1" dirty="0" smtClean="0"/>
              <a:t> (positive sets on EBAB)</a:t>
            </a:r>
            <a:endParaRPr lang="fr-FR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334498" y="10733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 – RESULTS FOR EBAB V3</a:t>
            </a:r>
            <a:endParaRPr lang="fr-FR" sz="2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214" y="2451102"/>
            <a:ext cx="4943475" cy="34385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84701" y="6229929"/>
            <a:ext cx="439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Frequency</a:t>
            </a:r>
            <a:r>
              <a:rPr lang="fr-FR" dirty="0" smtClean="0"/>
              <a:t> distribution of </a:t>
            </a:r>
            <a:r>
              <a:rPr lang="fr-FR" dirty="0" err="1" smtClean="0"/>
              <a:t>nCPUEs</a:t>
            </a:r>
            <a:r>
              <a:rPr lang="fr-FR" dirty="0" smtClean="0"/>
              <a:t> per set</a:t>
            </a:r>
            <a:endParaRPr lang="fr-FR" dirty="0"/>
          </a:p>
        </p:txBody>
      </p:sp>
      <p:sp>
        <p:nvSpPr>
          <p:cNvPr id="8" name="Flèche vers le haut 7"/>
          <p:cNvSpPr/>
          <p:nvPr/>
        </p:nvSpPr>
        <p:spPr>
          <a:xfrm>
            <a:off x="5664200" y="5321426"/>
            <a:ext cx="190500" cy="4064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454649" y="5789880"/>
            <a:ext cx="62230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0.77</a:t>
            </a:r>
            <a:endParaRPr lang="fr-FR" dirty="0"/>
          </a:p>
        </p:txBody>
      </p:sp>
      <p:sp>
        <p:nvSpPr>
          <p:cNvPr id="10" name="Flèche vers le bas 9"/>
          <p:cNvSpPr/>
          <p:nvPr/>
        </p:nvSpPr>
        <p:spPr>
          <a:xfrm>
            <a:off x="6692900" y="3296418"/>
            <a:ext cx="139700" cy="41198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483349" y="2901938"/>
            <a:ext cx="4889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2.1</a:t>
            </a:r>
            <a:endParaRPr lang="fr-FR" dirty="0"/>
          </a:p>
        </p:txBody>
      </p:sp>
      <p:grpSp>
        <p:nvGrpSpPr>
          <p:cNvPr id="17" name="Grouper 16"/>
          <p:cNvGrpSpPr/>
          <p:nvPr/>
        </p:nvGrpSpPr>
        <p:grpSpPr>
          <a:xfrm>
            <a:off x="152401" y="3195070"/>
            <a:ext cx="3962400" cy="3143325"/>
            <a:chOff x="152401" y="3195070"/>
            <a:chExt cx="3962400" cy="314332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1" y="3195070"/>
              <a:ext cx="3962400" cy="263291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584201" y="5969063"/>
              <a:ext cx="322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Ratio </a:t>
              </a:r>
              <a:r>
                <a:rPr lang="fr-FR" dirty="0" err="1" smtClean="0"/>
                <a:t>nCPUE</a:t>
              </a:r>
              <a:r>
                <a:rPr lang="fr-FR" dirty="0" smtClean="0"/>
                <a:t> </a:t>
              </a:r>
              <a:r>
                <a:rPr lang="fr-FR" dirty="0" err="1" smtClean="0"/>
                <a:t>bait</a:t>
              </a:r>
              <a:r>
                <a:rPr lang="fr-FR" dirty="0" smtClean="0"/>
                <a:t> / </a:t>
              </a:r>
              <a:r>
                <a:rPr lang="fr-FR" dirty="0" err="1" smtClean="0"/>
                <a:t>nCPUE</a:t>
              </a:r>
              <a:r>
                <a:rPr lang="fr-FR" dirty="0" smtClean="0"/>
                <a:t> EBAB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82897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334498" y="10733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 – RESULTS FOR EBAB V3</a:t>
            </a:r>
            <a:endParaRPr lang="fr-FR" sz="2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47197" y="1689100"/>
            <a:ext cx="2726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Hooking</a:t>
            </a:r>
            <a:r>
              <a:rPr lang="fr-FR" sz="2400" b="1" dirty="0" smtClean="0"/>
              <a:t> locations</a:t>
            </a:r>
            <a:endParaRPr lang="fr-FR" sz="2400" b="1" dirty="0"/>
          </a:p>
        </p:txBody>
      </p:sp>
      <p:grpSp>
        <p:nvGrpSpPr>
          <p:cNvPr id="31" name="Grouper 30"/>
          <p:cNvGrpSpPr/>
          <p:nvPr/>
        </p:nvGrpSpPr>
        <p:grpSpPr>
          <a:xfrm>
            <a:off x="1295400" y="2749610"/>
            <a:ext cx="7162800" cy="2822377"/>
            <a:chOff x="1295400" y="2889310"/>
            <a:chExt cx="7162800" cy="2822377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2889310"/>
              <a:ext cx="6959600" cy="2514600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5842000" y="5403910"/>
              <a:ext cx="261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/>
                <a:t>(</a:t>
              </a:r>
              <a:r>
                <a:rPr lang="fr-FR" sz="1400" i="1" dirty="0" err="1" smtClean="0"/>
                <a:t>modified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from</a:t>
              </a:r>
              <a:r>
                <a:rPr lang="fr-FR" sz="1400" i="1" dirty="0" smtClean="0"/>
                <a:t> Ward et al., 2009)</a:t>
              </a:r>
              <a:endParaRPr lang="fr-FR" sz="1400" i="1" dirty="0"/>
            </a:p>
          </p:txBody>
        </p:sp>
      </p:grpSp>
      <p:sp>
        <p:nvSpPr>
          <p:cNvPr id="9216" name="ZoneTexte 9215"/>
          <p:cNvSpPr txBox="1"/>
          <p:nvPr/>
        </p:nvSpPr>
        <p:spPr>
          <a:xfrm>
            <a:off x="1473200" y="4462333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72%</a:t>
            </a:r>
            <a:endParaRPr lang="fr-FR" sz="2800" b="1" dirty="0"/>
          </a:p>
        </p:txBody>
      </p:sp>
      <p:sp>
        <p:nvSpPr>
          <p:cNvPr id="9218" name="Rectangle 9217"/>
          <p:cNvSpPr/>
          <p:nvPr/>
        </p:nvSpPr>
        <p:spPr>
          <a:xfrm>
            <a:off x="1219200" y="4089400"/>
            <a:ext cx="2667000" cy="1244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4038600" y="4363252"/>
            <a:ext cx="1803400" cy="147874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4432300" y="5264210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8%</a:t>
            </a:r>
            <a:endParaRPr lang="fr-FR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5537200" y="2476500"/>
            <a:ext cx="1803400" cy="118035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5981700" y="2495610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12%</a:t>
            </a:r>
            <a:endParaRPr lang="fr-FR" sz="2800" b="1" dirty="0"/>
          </a:p>
        </p:txBody>
      </p:sp>
      <p:sp>
        <p:nvSpPr>
          <p:cNvPr id="39" name="Rectangle 38"/>
          <p:cNvSpPr/>
          <p:nvPr/>
        </p:nvSpPr>
        <p:spPr>
          <a:xfrm>
            <a:off x="2133599" y="2476500"/>
            <a:ext cx="1631561" cy="11613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2374900" y="2648010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4%</a:t>
            </a:r>
            <a:endParaRPr lang="fr-FR" sz="2800" b="1" dirty="0"/>
          </a:p>
        </p:txBody>
      </p:sp>
      <p:sp>
        <p:nvSpPr>
          <p:cNvPr id="9219" name="ZoneTexte 9218"/>
          <p:cNvSpPr txBox="1"/>
          <p:nvPr/>
        </p:nvSpPr>
        <p:spPr>
          <a:xfrm>
            <a:off x="347197" y="5461000"/>
            <a:ext cx="84920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Entangled</a:t>
            </a:r>
            <a:r>
              <a:rPr lang="fr-FR" sz="2400" dirty="0" smtClean="0"/>
              <a:t> = </a:t>
            </a:r>
            <a:r>
              <a:rPr lang="fr-FR" sz="2400" b="1" dirty="0"/>
              <a:t>4%</a:t>
            </a:r>
          </a:p>
          <a:p>
            <a:r>
              <a:rPr lang="fr-FR" sz="2400" dirty="0" smtClean="0"/>
              <a:t> </a:t>
            </a:r>
          </a:p>
          <a:p>
            <a:r>
              <a:rPr lang="fr-FR" sz="2400" dirty="0" smtClean="0"/>
              <a:t>2 </a:t>
            </a:r>
            <a:r>
              <a:rPr lang="fr-FR" sz="2400" dirty="0" err="1" smtClean="0"/>
              <a:t>hooking</a:t>
            </a:r>
            <a:r>
              <a:rPr lang="fr-FR" sz="2400" dirty="0" smtClean="0"/>
              <a:t> locations </a:t>
            </a:r>
            <a:r>
              <a:rPr lang="fr-FR" sz="2400" dirty="0" err="1" smtClean="0"/>
              <a:t>unknown</a:t>
            </a:r>
            <a:r>
              <a:rPr lang="fr-FR" sz="2400" dirty="0" smtClean="0"/>
              <a:t> due to escape of capture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5662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334498" y="10733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4 - EBAB FISHING TRIALS – RESULTS FOR EBAB V3</a:t>
            </a:r>
            <a:endParaRPr lang="fr-FR" sz="2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85297" y="1869132"/>
            <a:ext cx="4669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Loss</a:t>
            </a:r>
            <a:r>
              <a:rPr lang="fr-FR" sz="2400" b="1" dirty="0" smtClean="0"/>
              <a:t> &amp; Damage rate of  EBAB V3</a:t>
            </a:r>
            <a:endParaRPr lang="fr-FR" sz="2400" b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98" y="4305300"/>
            <a:ext cx="3124200" cy="23495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432300"/>
            <a:ext cx="2171700" cy="21717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631" y="4318000"/>
            <a:ext cx="3048000" cy="2286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" y="2819400"/>
            <a:ext cx="8229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374656" y="1184752"/>
            <a:ext cx="3174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1 - RATIONALE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79403" y="1879600"/>
            <a:ext cx="582929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Due to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selectivity</a:t>
            </a:r>
            <a:r>
              <a:rPr lang="fr-FR" dirty="0" smtClean="0"/>
              <a:t> (</a:t>
            </a:r>
            <a:r>
              <a:rPr lang="fr-FR" dirty="0" err="1" smtClean="0"/>
              <a:t>species</a:t>
            </a:r>
            <a:r>
              <a:rPr lang="fr-FR" dirty="0" smtClean="0"/>
              <a:t> and size), </a:t>
            </a:r>
            <a:r>
              <a:rPr lang="fr-FR" dirty="0" err="1" smtClean="0"/>
              <a:t>pelagic</a:t>
            </a:r>
            <a:r>
              <a:rPr lang="fr-FR" dirty="0" smtClean="0"/>
              <a:t> </a:t>
            </a:r>
            <a:r>
              <a:rPr lang="fr-FR" dirty="0" err="1" smtClean="0"/>
              <a:t>longline</a:t>
            </a:r>
            <a:r>
              <a:rPr lang="fr-FR" dirty="0" smtClean="0"/>
              <a:t> </a:t>
            </a:r>
            <a:r>
              <a:rPr lang="fr-FR" dirty="0" err="1" smtClean="0"/>
              <a:t>fisheries</a:t>
            </a:r>
            <a:r>
              <a:rPr lang="fr-FR" dirty="0" smtClean="0"/>
              <a:t> are </a:t>
            </a:r>
            <a:r>
              <a:rPr lang="fr-FR" dirty="0" err="1" smtClean="0"/>
              <a:t>likely</a:t>
            </a:r>
            <a:r>
              <a:rPr lang="fr-FR" dirty="0" smtClean="0"/>
              <a:t>  the </a:t>
            </a:r>
            <a:r>
              <a:rPr lang="fr-FR" dirty="0" err="1" smtClean="0"/>
              <a:t>primary</a:t>
            </a:r>
            <a:r>
              <a:rPr lang="fr-FR" dirty="0" smtClean="0"/>
              <a:t> source of : </a:t>
            </a:r>
          </a:p>
          <a:p>
            <a:pPr marL="285750" indent="-285750"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dirty="0" err="1" smtClean="0"/>
              <a:t>mortality</a:t>
            </a:r>
            <a:r>
              <a:rPr lang="fr-FR" dirty="0" smtClean="0"/>
              <a:t> of long-</a:t>
            </a:r>
            <a:r>
              <a:rPr lang="fr-FR" dirty="0" err="1" smtClean="0"/>
              <a:t>lived</a:t>
            </a:r>
            <a:r>
              <a:rPr lang="fr-FR" dirty="0" smtClean="0"/>
              <a:t> </a:t>
            </a:r>
            <a:r>
              <a:rPr lang="fr-FR" dirty="0" err="1" smtClean="0"/>
              <a:t>protected</a:t>
            </a:r>
            <a:r>
              <a:rPr lang="fr-FR" dirty="0" smtClean="0"/>
              <a:t> </a:t>
            </a:r>
            <a:r>
              <a:rPr lang="fr-FR" dirty="0" err="1" smtClean="0"/>
              <a:t>species</a:t>
            </a:r>
            <a:r>
              <a:rPr lang="fr-FR" dirty="0" smtClean="0"/>
              <a:t> (</a:t>
            </a:r>
            <a:r>
              <a:rPr lang="fr-FR" dirty="0" err="1" smtClean="0"/>
              <a:t>seabirds</a:t>
            </a:r>
            <a:r>
              <a:rPr lang="fr-FR" dirty="0"/>
              <a:t>, </a:t>
            </a:r>
            <a:r>
              <a:rPr lang="fr-FR" dirty="0" err="1"/>
              <a:t>sea</a:t>
            </a:r>
            <a:r>
              <a:rPr lang="fr-FR" dirty="0"/>
              <a:t> </a:t>
            </a:r>
            <a:r>
              <a:rPr lang="fr-FR" dirty="0" err="1"/>
              <a:t>turtles</a:t>
            </a:r>
            <a:r>
              <a:rPr lang="fr-FR" dirty="0"/>
              <a:t>, marine </a:t>
            </a:r>
            <a:r>
              <a:rPr lang="fr-FR" dirty="0" err="1" smtClean="0"/>
              <a:t>mammals</a:t>
            </a:r>
            <a:r>
              <a:rPr lang="fr-FR" dirty="0" smtClean="0"/>
              <a:t>)</a:t>
            </a:r>
          </a:p>
          <a:p>
            <a:pPr marL="285750" indent="-285750">
              <a:buFont typeface="Wingdings" charset="2"/>
              <a:buChar char="u"/>
            </a:pPr>
            <a:r>
              <a:rPr lang="fr-FR" dirty="0" err="1" smtClean="0"/>
              <a:t>Bycatch</a:t>
            </a:r>
            <a:r>
              <a:rPr lang="fr-FR" dirty="0" smtClean="0"/>
              <a:t> of  </a:t>
            </a:r>
            <a:r>
              <a:rPr lang="fr-FR" b="1" dirty="0" err="1" smtClean="0"/>
              <a:t>sharks</a:t>
            </a:r>
            <a:r>
              <a:rPr lang="fr-FR" b="1" dirty="0" smtClean="0"/>
              <a:t>,</a:t>
            </a:r>
            <a:r>
              <a:rPr lang="fr-FR" dirty="0" smtClean="0"/>
              <a:t> </a:t>
            </a:r>
            <a:r>
              <a:rPr lang="fr-FR" dirty="0" smtClean="0"/>
              <a:t>not </a:t>
            </a:r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billfishes</a:t>
            </a:r>
            <a:r>
              <a:rPr lang="fr-FR" dirty="0" smtClean="0"/>
              <a:t> and </a:t>
            </a:r>
            <a:r>
              <a:rPr lang="fr-FR" b="1" dirty="0" err="1" smtClean="0"/>
              <a:t>juveniles</a:t>
            </a:r>
            <a:r>
              <a:rPr lang="fr-FR" b="1" dirty="0" smtClean="0"/>
              <a:t> </a:t>
            </a:r>
            <a:r>
              <a:rPr lang="fr-FR" b="1" dirty="0" err="1" smtClean="0"/>
              <a:t>swordfish</a:t>
            </a:r>
            <a:endParaRPr lang="fr-FR" b="1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52401" y="5956658"/>
            <a:ext cx="873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 and </a:t>
            </a:r>
            <a:r>
              <a:rPr lang="fr-FR" dirty="0" err="1" smtClean="0"/>
              <a:t>fishing</a:t>
            </a:r>
            <a:r>
              <a:rPr lang="fr-FR" dirty="0" smtClean="0"/>
              <a:t> grounds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pelagic</a:t>
            </a:r>
            <a:r>
              <a:rPr lang="fr-FR" dirty="0" smtClean="0"/>
              <a:t> </a:t>
            </a:r>
            <a:r>
              <a:rPr lang="fr-FR" dirty="0" err="1" smtClean="0"/>
              <a:t>longlines</a:t>
            </a:r>
            <a:r>
              <a:rPr lang="fr-FR" dirty="0" smtClean="0"/>
              <a:t> are operating are </a:t>
            </a:r>
            <a:r>
              <a:rPr lang="fr-FR" dirty="0" err="1" smtClean="0"/>
              <a:t>called</a:t>
            </a:r>
            <a:r>
              <a:rPr lang="fr-FR" dirty="0" smtClean="0"/>
              <a:t> « </a:t>
            </a:r>
            <a:r>
              <a:rPr lang="fr-FR" b="1" dirty="0" err="1" smtClean="0"/>
              <a:t>Ocean</a:t>
            </a:r>
            <a:r>
              <a:rPr lang="fr-FR" b="1" dirty="0" smtClean="0"/>
              <a:t> Roulette » </a:t>
            </a:r>
            <a:r>
              <a:rPr lang="fr-FR" dirty="0" smtClean="0"/>
              <a:t> </a:t>
            </a:r>
            <a:r>
              <a:rPr lang="fr-FR" b="1" dirty="0" smtClean="0"/>
              <a:t>or « </a:t>
            </a:r>
            <a:r>
              <a:rPr lang="fr-FR" b="1" dirty="0" err="1" smtClean="0"/>
              <a:t>underwaters</a:t>
            </a:r>
            <a:r>
              <a:rPr lang="fr-FR" b="1" dirty="0" smtClean="0"/>
              <a:t> </a:t>
            </a:r>
            <a:r>
              <a:rPr lang="fr-FR" b="1" dirty="0" err="1" smtClean="0"/>
              <a:t>minefields</a:t>
            </a:r>
            <a:r>
              <a:rPr lang="fr-FR" b="1" dirty="0" smtClean="0"/>
              <a:t> » in the </a:t>
            </a:r>
            <a:r>
              <a:rPr lang="fr-FR" b="1" dirty="0" err="1" smtClean="0"/>
              <a:t>conservationist</a:t>
            </a:r>
            <a:r>
              <a:rPr lang="fr-FR" b="1" dirty="0" smtClean="0"/>
              <a:t> </a:t>
            </a:r>
            <a:r>
              <a:rPr lang="fr-FR" b="1" dirty="0" err="1" smtClean="0"/>
              <a:t>sphere</a:t>
            </a:r>
            <a:r>
              <a:rPr lang="fr-FR" b="1" dirty="0" smtClean="0"/>
              <a:t> </a:t>
            </a:r>
            <a:r>
              <a:rPr lang="fr-FR" dirty="0" smtClean="0"/>
              <a:t>( </a:t>
            </a:r>
            <a:r>
              <a:rPr lang="fr-FR" dirty="0" err="1" smtClean="0"/>
              <a:t>Hinman</a:t>
            </a:r>
            <a:r>
              <a:rPr lang="fr-FR" dirty="0" smtClean="0"/>
              <a:t>, 1998).</a:t>
            </a:r>
            <a:endParaRPr lang="fr-FR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6146800" y="3813733"/>
            <a:ext cx="2476500" cy="2144693"/>
            <a:chOff x="6146800" y="3389493"/>
            <a:chExt cx="2476500" cy="2144693"/>
          </a:xfrm>
        </p:grpSpPr>
        <p:pic>
          <p:nvPicPr>
            <p:cNvPr id="12" name="Image 11" descr="False killer whale_Mayott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800" y="3389493"/>
              <a:ext cx="2476500" cy="185737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146800" y="5226409"/>
              <a:ext cx="247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i="1" dirty="0" smtClean="0"/>
                <a:t>© S. </a:t>
              </a:r>
              <a:r>
                <a:rPr lang="fr-FR" sz="1400" i="1" dirty="0" err="1" smtClean="0"/>
                <a:t>Labart</a:t>
              </a:r>
              <a:endParaRPr lang="fr-FR" sz="1400" i="1" dirty="0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342903" y="3894498"/>
            <a:ext cx="2476500" cy="2063928"/>
            <a:chOff x="317503" y="3765730"/>
            <a:chExt cx="2476500" cy="2063928"/>
          </a:xfrm>
        </p:grpSpPr>
        <p:pic>
          <p:nvPicPr>
            <p:cNvPr id="10" name="Image 9" descr="106-Tortue lut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3" y="3765730"/>
              <a:ext cx="2330450" cy="174783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17503" y="5521881"/>
              <a:ext cx="247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i="1" dirty="0" smtClean="0"/>
                <a:t>© M. </a:t>
              </a:r>
              <a:r>
                <a:rPr lang="fr-FR" sz="1400" i="1" dirty="0" err="1" smtClean="0"/>
                <a:t>Dachicourt</a:t>
              </a:r>
              <a:endParaRPr lang="fr-FR" sz="1400" i="1" dirty="0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3136900" y="3813733"/>
            <a:ext cx="2489200" cy="2150687"/>
            <a:chOff x="3124200" y="3645258"/>
            <a:chExt cx="2489200" cy="2150687"/>
          </a:xfrm>
        </p:grpSpPr>
        <p:pic>
          <p:nvPicPr>
            <p:cNvPr id="9" name="Image 8" descr="CIMG8544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3645258"/>
              <a:ext cx="2463800" cy="184785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3136900" y="5488168"/>
              <a:ext cx="247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i="1" dirty="0" smtClean="0"/>
                <a:t>© A. Sharp</a:t>
              </a:r>
              <a:endParaRPr lang="fr-FR" sz="1400" i="1" dirty="0"/>
            </a:p>
          </p:txBody>
        </p:sp>
      </p:grpSp>
      <p:pic>
        <p:nvPicPr>
          <p:cNvPr id="19" name="Image 18" descr="Capture d’écran 2012-10-02 à 12.11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31" y="575233"/>
            <a:ext cx="2641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8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334498" y="10987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/>
              <a:t>5</a:t>
            </a:r>
            <a:r>
              <a:rPr lang="fr-FR" sz="2600" dirty="0" smtClean="0"/>
              <a:t> - CONCLUSIONS</a:t>
            </a:r>
            <a:endParaRPr lang="fr-FR" sz="2600" dirty="0"/>
          </a:p>
        </p:txBody>
      </p:sp>
      <p:sp>
        <p:nvSpPr>
          <p:cNvPr id="7" name="ZoneTexte 6"/>
          <p:cNvSpPr txBox="1"/>
          <p:nvPr/>
        </p:nvSpPr>
        <p:spPr>
          <a:xfrm>
            <a:off x="334498" y="1689100"/>
            <a:ext cx="8089900" cy="2333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b="1" dirty="0" smtClean="0"/>
              <a:t>POSITIVE FEEDBACKS FROM EBAB V3</a:t>
            </a:r>
          </a:p>
          <a:p>
            <a:pPr>
              <a:lnSpc>
                <a:spcPct val="70000"/>
              </a:lnSpc>
            </a:pPr>
            <a:endParaRPr lang="fr-FR" sz="2000" dirty="0"/>
          </a:p>
          <a:p>
            <a:pPr marL="342900" indent="-342900">
              <a:lnSpc>
                <a:spcPct val="110000"/>
              </a:lnSpc>
              <a:buFont typeface="Wingdings" charset="2"/>
              <a:buChar char="q"/>
            </a:pPr>
            <a:r>
              <a:rPr lang="fr-FR" sz="2000" dirty="0" smtClean="0"/>
              <a:t>Capture of </a:t>
            </a:r>
            <a:r>
              <a:rPr lang="fr-FR" sz="2000" dirty="0" err="1" smtClean="0"/>
              <a:t>species</a:t>
            </a:r>
            <a:r>
              <a:rPr lang="fr-FR" sz="2000" dirty="0" smtClean="0"/>
              <a:t> of </a:t>
            </a:r>
            <a:r>
              <a:rPr lang="fr-FR" sz="2000" dirty="0" err="1" smtClean="0"/>
              <a:t>interest</a:t>
            </a:r>
            <a:r>
              <a:rPr lang="fr-FR" sz="2000" dirty="0" smtClean="0"/>
              <a:t> (</a:t>
            </a:r>
            <a:r>
              <a:rPr lang="fr-FR" sz="2000" dirty="0" err="1" smtClean="0"/>
              <a:t>principally</a:t>
            </a:r>
            <a:r>
              <a:rPr lang="fr-FR" sz="2000" dirty="0" smtClean="0"/>
              <a:t> </a:t>
            </a:r>
            <a:r>
              <a:rPr lang="fr-FR" sz="2000" dirty="0" err="1" smtClean="0"/>
              <a:t>tunas</a:t>
            </a:r>
            <a:r>
              <a:rPr lang="fr-FR" sz="2000" dirty="0" smtClean="0"/>
              <a:t>)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q"/>
            </a:pPr>
            <a:r>
              <a:rPr lang="fr-FR" sz="2000" dirty="0" smtClean="0"/>
              <a:t>Good </a:t>
            </a:r>
            <a:r>
              <a:rPr lang="fr-FR" sz="2000" dirty="0" err="1" smtClean="0"/>
              <a:t>efficiency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principle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hook</a:t>
            </a:r>
            <a:r>
              <a:rPr lang="fr-FR" sz="2000" dirty="0" smtClean="0"/>
              <a:t> release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</a:t>
            </a:r>
            <a:r>
              <a:rPr lang="fr-FR" sz="2000" dirty="0" err="1" smtClean="0"/>
              <a:t>mold</a:t>
            </a:r>
            <a:endParaRPr lang="fr-FR" sz="2000" dirty="0" smtClean="0"/>
          </a:p>
          <a:p>
            <a:pPr marL="342900" indent="-342900">
              <a:lnSpc>
                <a:spcPct val="110000"/>
              </a:lnSpc>
              <a:buFont typeface="Wingdings" charset="2"/>
              <a:buChar char="q"/>
            </a:pPr>
            <a:r>
              <a:rPr lang="fr-FR" sz="2000" dirty="0" smtClean="0"/>
              <a:t>High rate of </a:t>
            </a:r>
            <a:r>
              <a:rPr lang="fr-FR" sz="2000" dirty="0" err="1" smtClean="0"/>
              <a:t>jaw</a:t>
            </a:r>
            <a:r>
              <a:rPr lang="fr-FR" sz="2000" dirty="0" smtClean="0"/>
              <a:t> and </a:t>
            </a:r>
            <a:r>
              <a:rPr lang="fr-FR" sz="2000" dirty="0" err="1" smtClean="0"/>
              <a:t>mouth</a:t>
            </a:r>
            <a:r>
              <a:rPr lang="fr-FR" sz="2000" dirty="0" smtClean="0"/>
              <a:t> </a:t>
            </a:r>
            <a:r>
              <a:rPr lang="fr-FR" sz="2000" dirty="0" err="1" smtClean="0"/>
              <a:t>hookings</a:t>
            </a:r>
            <a:r>
              <a:rPr lang="fr-FR" sz="2000" dirty="0" smtClean="0"/>
              <a:t> </a:t>
            </a:r>
            <a:r>
              <a:rPr lang="fr-FR" sz="2000" dirty="0" err="1" smtClean="0"/>
              <a:t>while</a:t>
            </a:r>
            <a:r>
              <a:rPr lang="fr-FR" sz="2000" dirty="0" smtClean="0"/>
              <a:t> J </a:t>
            </a:r>
            <a:r>
              <a:rPr lang="fr-FR" sz="2000" dirty="0" err="1" smtClean="0"/>
              <a:t>hook</a:t>
            </a:r>
            <a:r>
              <a:rPr lang="fr-FR" sz="2000" dirty="0" smtClean="0"/>
              <a:t> </a:t>
            </a:r>
            <a:r>
              <a:rPr lang="fr-FR" sz="2000" dirty="0" err="1" smtClean="0"/>
              <a:t>shape</a:t>
            </a:r>
            <a:r>
              <a:rPr lang="fr-FR" sz="2000" dirty="0" smtClean="0"/>
              <a:t> </a:t>
            </a:r>
            <a:r>
              <a:rPr lang="fr-FR" sz="2000" dirty="0" err="1" smtClean="0"/>
              <a:t>used</a:t>
            </a:r>
            <a:endParaRPr lang="fr-FR" sz="2000" dirty="0" smtClean="0"/>
          </a:p>
          <a:p>
            <a:pPr marL="342900" indent="-342900">
              <a:lnSpc>
                <a:spcPct val="110000"/>
              </a:lnSpc>
              <a:buFont typeface="Wingdings" charset="2"/>
              <a:buChar char="q"/>
            </a:pPr>
            <a:r>
              <a:rPr lang="fr-FR" sz="2000" dirty="0" smtClean="0"/>
              <a:t> </a:t>
            </a:r>
            <a:r>
              <a:rPr lang="fr-FR" sz="2000" dirty="0" err="1" smtClean="0"/>
              <a:t>Low</a:t>
            </a:r>
            <a:r>
              <a:rPr lang="fr-FR" sz="2000" dirty="0" smtClean="0"/>
              <a:t> replacement rate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q"/>
            </a:pPr>
            <a:r>
              <a:rPr lang="fr-FR" sz="2000" dirty="0" smtClean="0"/>
              <a:t>Great </a:t>
            </a:r>
            <a:r>
              <a:rPr lang="fr-FR" sz="2000" dirty="0" err="1" smtClean="0"/>
              <a:t>interest</a:t>
            </a:r>
            <a:r>
              <a:rPr lang="fr-FR" sz="2000" dirty="0" smtClean="0"/>
              <a:t> of </a:t>
            </a:r>
            <a:r>
              <a:rPr lang="fr-FR" sz="2000" dirty="0" err="1" smtClean="0"/>
              <a:t>fishermen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research</a:t>
            </a:r>
            <a:r>
              <a:rPr lang="fr-FR" sz="2000" dirty="0" smtClean="0"/>
              <a:t>  </a:t>
            </a:r>
            <a:endParaRPr lang="fr-FR" sz="2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1798" y="4318000"/>
            <a:ext cx="8089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NEGATIVE FEEDBACKS FROM EBAB V3</a:t>
            </a:r>
          </a:p>
          <a:p>
            <a:pPr>
              <a:lnSpc>
                <a:spcPct val="70000"/>
              </a:lnSpc>
            </a:pPr>
            <a:endParaRPr lang="fr-FR" sz="2000" dirty="0"/>
          </a:p>
          <a:p>
            <a:pPr marL="342900" indent="-342900">
              <a:buFont typeface="Wingdings" charset="2"/>
              <a:buChar char="ü"/>
            </a:pPr>
            <a:r>
              <a:rPr lang="fr-FR" sz="2000" dirty="0" err="1" smtClean="0"/>
              <a:t>Low</a:t>
            </a:r>
            <a:r>
              <a:rPr lang="fr-FR" sz="2000" dirty="0" smtClean="0"/>
              <a:t> catch rate (ratio </a:t>
            </a:r>
            <a:r>
              <a:rPr lang="fr-FR" sz="2000" dirty="0" err="1" smtClean="0"/>
              <a:t>bait</a:t>
            </a:r>
            <a:r>
              <a:rPr lang="fr-FR" sz="2000" dirty="0" smtClean="0"/>
              <a:t>/EBAB, </a:t>
            </a:r>
            <a:r>
              <a:rPr lang="fr-FR" sz="2000" dirty="0" err="1" smtClean="0"/>
              <a:t>squid</a:t>
            </a:r>
            <a:r>
              <a:rPr lang="fr-FR" sz="2000" dirty="0" smtClean="0"/>
              <a:t>/EBAB, </a:t>
            </a:r>
            <a:r>
              <a:rPr lang="fr-FR" sz="2000" dirty="0" err="1" smtClean="0"/>
              <a:t>color</a:t>
            </a:r>
            <a:r>
              <a:rPr lang="fr-FR" sz="2000" dirty="0" smtClean="0"/>
              <a:t>, attractant, intempestive </a:t>
            </a:r>
            <a:r>
              <a:rPr lang="fr-FR" sz="2000" dirty="0" err="1" smtClean="0"/>
              <a:t>hook</a:t>
            </a:r>
            <a:r>
              <a:rPr lang="fr-FR" sz="2000" dirty="0" smtClean="0"/>
              <a:t> release)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2000" dirty="0" smtClean="0"/>
              <a:t>Poor </a:t>
            </a:r>
            <a:r>
              <a:rPr lang="fr-FR" sz="2000" dirty="0" err="1" smtClean="0"/>
              <a:t>selective</a:t>
            </a:r>
            <a:r>
              <a:rPr lang="fr-FR" sz="2000" dirty="0" smtClean="0"/>
              <a:t>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(</a:t>
            </a:r>
            <a:r>
              <a:rPr lang="fr-FR" sz="2000" dirty="0" err="1" smtClean="0"/>
              <a:t>species</a:t>
            </a:r>
            <a:r>
              <a:rPr lang="fr-FR" sz="2000" dirty="0" smtClean="0"/>
              <a:t>)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2000" dirty="0" err="1" smtClean="0"/>
              <a:t>Rather</a:t>
            </a:r>
            <a:r>
              <a:rPr lang="fr-FR" sz="2000" dirty="0" smtClean="0"/>
              <a:t> good </a:t>
            </a:r>
            <a:r>
              <a:rPr lang="fr-FR" sz="2000" dirty="0" err="1" smtClean="0"/>
              <a:t>efficiency</a:t>
            </a:r>
            <a:r>
              <a:rPr lang="fr-FR" sz="2000" dirty="0" smtClean="0"/>
              <a:t> for </a:t>
            </a:r>
            <a:r>
              <a:rPr lang="fr-FR" sz="2000" dirty="0" err="1" smtClean="0"/>
              <a:t>billfish</a:t>
            </a:r>
            <a:r>
              <a:rPr lang="fr-FR" sz="2000" dirty="0" smtClean="0"/>
              <a:t> (J </a:t>
            </a:r>
            <a:r>
              <a:rPr lang="fr-FR" sz="2000" dirty="0" err="1" smtClean="0"/>
              <a:t>hook</a:t>
            </a:r>
            <a:r>
              <a:rPr lang="fr-FR" sz="2000" dirty="0" smtClean="0"/>
              <a:t> </a:t>
            </a:r>
            <a:r>
              <a:rPr lang="fr-FR" sz="2000" dirty="0" err="1" smtClean="0"/>
              <a:t>effect</a:t>
            </a:r>
            <a:r>
              <a:rPr lang="fr-FR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66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498" y="1098709"/>
            <a:ext cx="70061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/>
              <a:t>5</a:t>
            </a:r>
            <a:r>
              <a:rPr lang="fr-FR" sz="2600" dirty="0" smtClean="0"/>
              <a:t> - CONCLUSIONS</a:t>
            </a:r>
            <a:endParaRPr lang="fr-FR" sz="2600" dirty="0"/>
          </a:p>
        </p:txBody>
      </p:sp>
      <p:sp>
        <p:nvSpPr>
          <p:cNvPr id="3" name="Rectangle 2"/>
          <p:cNvSpPr/>
          <p:nvPr/>
        </p:nvSpPr>
        <p:spPr>
          <a:xfrm>
            <a:off x="203200" y="1929537"/>
            <a:ext cx="8026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fr-FR" sz="2000" dirty="0" err="1" smtClean="0"/>
              <a:t>Reducing</a:t>
            </a:r>
            <a:r>
              <a:rPr lang="fr-FR" sz="2000" dirty="0" smtClean="0"/>
              <a:t> </a:t>
            </a:r>
            <a:r>
              <a:rPr lang="fr-FR" sz="2000" dirty="0" err="1" smtClean="0"/>
              <a:t>fishing</a:t>
            </a:r>
            <a:r>
              <a:rPr lang="fr-FR" sz="2000" dirty="0" smtClean="0"/>
              <a:t> effort </a:t>
            </a:r>
            <a:r>
              <a:rPr lang="fr-FR" sz="2000" dirty="0"/>
              <a:t>or </a:t>
            </a:r>
            <a:r>
              <a:rPr lang="fr-FR" sz="2000" dirty="0" smtClean="0"/>
              <a:t>time-area </a:t>
            </a:r>
            <a:r>
              <a:rPr lang="fr-FR" sz="2000" dirty="0" err="1" smtClean="0"/>
              <a:t>closure</a:t>
            </a:r>
            <a:r>
              <a:rPr lang="fr-FR" sz="2000" dirty="0" smtClean="0"/>
              <a:t> are</a:t>
            </a:r>
            <a:br>
              <a:rPr lang="fr-FR" sz="2000" dirty="0" smtClean="0"/>
            </a:br>
            <a:r>
              <a:rPr lang="fr-FR" sz="2000" dirty="0" err="1" smtClean="0"/>
              <a:t>bycatch</a:t>
            </a:r>
            <a:r>
              <a:rPr lang="fr-FR" sz="2000" dirty="0" smtClean="0"/>
              <a:t> mitigation </a:t>
            </a:r>
            <a:r>
              <a:rPr lang="fr-FR" sz="2000" dirty="0" err="1" smtClean="0"/>
              <a:t>measures</a:t>
            </a:r>
            <a:r>
              <a:rPr lang="fr-FR" sz="2000" dirty="0" smtClean="0"/>
              <a:t> more </a:t>
            </a:r>
            <a:r>
              <a:rPr lang="fr-FR" sz="2000" dirty="0" err="1"/>
              <a:t>cost</a:t>
            </a:r>
            <a:r>
              <a:rPr lang="fr-FR" sz="2000" dirty="0"/>
              <a:t>-</a:t>
            </a:r>
            <a:r>
              <a:rPr lang="fr-FR" sz="2000" dirty="0" smtClean="0"/>
              <a:t>effective</a:t>
            </a:r>
            <a:br>
              <a:rPr lang="fr-FR" sz="2000" dirty="0" smtClean="0"/>
            </a:b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/>
              <a:t>the </a:t>
            </a:r>
            <a:r>
              <a:rPr lang="fr-FR" sz="2000" dirty="0" err="1"/>
              <a:t>delay</a:t>
            </a:r>
            <a:r>
              <a:rPr lang="fr-FR" sz="2000" dirty="0"/>
              <a:t> and </a:t>
            </a:r>
            <a:r>
              <a:rPr lang="fr-FR" sz="2000" dirty="0" err="1"/>
              <a:t>expense</a:t>
            </a:r>
            <a:r>
              <a:rPr lang="fr-FR" sz="2000" dirty="0"/>
              <a:t> of </a:t>
            </a:r>
            <a:r>
              <a:rPr lang="fr-FR" sz="2000" dirty="0" err="1" smtClean="0"/>
              <a:t>technological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solutions </a:t>
            </a:r>
            <a:r>
              <a:rPr lang="fr-FR" sz="2000" dirty="0"/>
              <a:t>(</a:t>
            </a:r>
            <a:r>
              <a:rPr lang="fr-FR" sz="2000" dirty="0" err="1"/>
              <a:t>Jennings</a:t>
            </a:r>
            <a:r>
              <a:rPr lang="fr-FR" sz="2000" dirty="0"/>
              <a:t> and </a:t>
            </a:r>
            <a:r>
              <a:rPr lang="fr-FR" sz="2000" dirty="0" err="1"/>
              <a:t>Revill</a:t>
            </a:r>
            <a:r>
              <a:rPr lang="fr-FR" sz="2000" dirty="0"/>
              <a:t>, 2007</a:t>
            </a:r>
            <a:r>
              <a:rPr lang="fr-FR" sz="2000" dirty="0" smtClean="0"/>
              <a:t>)</a:t>
            </a:r>
          </a:p>
          <a:p>
            <a:pPr marL="342900" indent="-342900">
              <a:buFont typeface="Wingdings" charset="2"/>
              <a:buChar char="ü"/>
            </a:pPr>
            <a:endParaRPr lang="fr-FR" sz="2200" dirty="0"/>
          </a:p>
        </p:txBody>
      </p:sp>
      <p:sp>
        <p:nvSpPr>
          <p:cNvPr id="4" name="ZoneTexte 3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714500"/>
            <a:ext cx="2908300" cy="217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498" y="3591530"/>
            <a:ext cx="85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But</a:t>
            </a:r>
          </a:p>
          <a:p>
            <a:endParaRPr lang="fr-FR" sz="2000" dirty="0"/>
          </a:p>
          <a:p>
            <a:pPr marL="342900" indent="-342900">
              <a:buFont typeface="Wingdings" charset="2"/>
              <a:buChar char="u"/>
            </a:pPr>
            <a:r>
              <a:rPr lang="fr-FR" sz="2000" dirty="0" err="1"/>
              <a:t>Gear</a:t>
            </a:r>
            <a:r>
              <a:rPr lang="fr-FR" sz="2000" dirty="0"/>
              <a:t> </a:t>
            </a:r>
            <a:r>
              <a:rPr lang="fr-FR" sz="2000" dirty="0" err="1"/>
              <a:t>technology</a:t>
            </a:r>
            <a:r>
              <a:rPr lang="fr-FR" sz="2000" dirty="0"/>
              <a:t> has </a:t>
            </a:r>
            <a:r>
              <a:rPr lang="fr-FR" sz="2000" dirty="0" err="1"/>
              <a:t>already</a:t>
            </a:r>
            <a:r>
              <a:rPr lang="fr-FR" sz="2000" dirty="0"/>
              <a:t> </a:t>
            </a:r>
            <a:r>
              <a:rPr lang="fr-FR" sz="2000" dirty="0" err="1"/>
              <a:t>played</a:t>
            </a:r>
            <a:r>
              <a:rPr lang="fr-FR" sz="2000" dirty="0"/>
              <a:t> a central </a:t>
            </a:r>
            <a:r>
              <a:rPr lang="fr-FR" sz="2000" dirty="0" err="1"/>
              <a:t>role</a:t>
            </a:r>
            <a:r>
              <a:rPr lang="fr-FR" sz="2000" dirty="0"/>
              <a:t> in </a:t>
            </a:r>
            <a:r>
              <a:rPr lang="fr-FR" sz="2000" dirty="0" err="1"/>
              <a:t>searching</a:t>
            </a:r>
            <a:r>
              <a:rPr lang="fr-FR" sz="2000" dirty="0"/>
              <a:t> </a:t>
            </a:r>
            <a:r>
              <a:rPr lang="fr-FR" sz="2000" dirty="0" err="1"/>
              <a:t>win-win</a:t>
            </a:r>
            <a:r>
              <a:rPr lang="fr-FR" sz="2000" dirty="0"/>
              <a:t> solutions in the EAF </a:t>
            </a:r>
            <a:r>
              <a:rPr lang="fr-FR" sz="2000" dirty="0" err="1"/>
              <a:t>framework</a:t>
            </a:r>
            <a:r>
              <a:rPr lang="fr-FR" sz="2000" dirty="0"/>
              <a:t>,</a:t>
            </a:r>
          </a:p>
          <a:p>
            <a:pPr marL="342900" indent="-342900">
              <a:buFont typeface="Wingdings" charset="2"/>
              <a:buChar char="u"/>
            </a:pPr>
            <a:r>
              <a:rPr lang="fr-FR" sz="2000" dirty="0"/>
              <a:t> </a:t>
            </a:r>
            <a:r>
              <a:rPr lang="fr-FR" sz="2000" dirty="0" err="1"/>
              <a:t>Enhance</a:t>
            </a:r>
            <a:r>
              <a:rPr lang="fr-FR" sz="2000" dirty="0"/>
              <a:t> </a:t>
            </a:r>
            <a:r>
              <a:rPr lang="fr-FR" sz="2000" dirty="0" err="1"/>
              <a:t>both</a:t>
            </a:r>
            <a:r>
              <a:rPr lang="fr-FR" sz="2000" dirty="0"/>
              <a:t> </a:t>
            </a:r>
            <a:r>
              <a:rPr lang="fr-FR" sz="2000" dirty="0" err="1"/>
              <a:t>food</a:t>
            </a:r>
            <a:r>
              <a:rPr lang="fr-FR" sz="2000" dirty="0"/>
              <a:t> </a:t>
            </a:r>
            <a:r>
              <a:rPr lang="fr-FR" sz="2000" dirty="0" err="1"/>
              <a:t>security</a:t>
            </a:r>
            <a:r>
              <a:rPr lang="fr-FR" sz="2000" dirty="0"/>
              <a:t> and </a:t>
            </a:r>
            <a:r>
              <a:rPr lang="fr-FR" sz="2000" dirty="0" err="1"/>
              <a:t>valorization</a:t>
            </a:r>
            <a:r>
              <a:rPr lang="fr-FR" sz="2000" dirty="0"/>
              <a:t> of </a:t>
            </a:r>
            <a:r>
              <a:rPr lang="fr-FR" sz="2000" dirty="0" err="1"/>
              <a:t>sea</a:t>
            </a:r>
            <a:r>
              <a:rPr lang="fr-FR" sz="2000" dirty="0"/>
              <a:t> by-</a:t>
            </a:r>
            <a:r>
              <a:rPr lang="fr-FR" sz="2000" dirty="0" err="1"/>
              <a:t>products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an objective of the EAF</a:t>
            </a:r>
          </a:p>
          <a:p>
            <a:pPr marL="342900" indent="-342900">
              <a:buFont typeface="Wingdings" charset="2"/>
              <a:buChar char="u"/>
            </a:pPr>
            <a:endParaRPr lang="fr-FR" sz="2000" dirty="0"/>
          </a:p>
          <a:p>
            <a:r>
              <a:rPr lang="fr-FR" sz="2000" b="1" dirty="0"/>
              <a:t>EBAB </a:t>
            </a:r>
            <a:r>
              <a:rPr lang="fr-FR" sz="2000" b="1" dirty="0" err="1"/>
              <a:t>development</a:t>
            </a:r>
            <a:r>
              <a:rPr lang="fr-FR" sz="2000" b="1" dirty="0"/>
              <a:t> combines </a:t>
            </a:r>
            <a:r>
              <a:rPr lang="fr-FR" sz="2000" b="1" dirty="0" err="1"/>
              <a:t>these</a:t>
            </a:r>
            <a:r>
              <a:rPr lang="fr-FR" sz="2000" b="1" dirty="0"/>
              <a:t> aspects of the EAF and put in place innovation for </a:t>
            </a:r>
            <a:r>
              <a:rPr lang="fr-FR" sz="2000" b="1" dirty="0" err="1"/>
              <a:t>bait</a:t>
            </a:r>
            <a:r>
              <a:rPr lang="fr-FR" sz="2000" b="1" dirty="0"/>
              <a:t> as a new challenge in </a:t>
            </a:r>
            <a:r>
              <a:rPr lang="fr-FR" sz="2000" b="1" dirty="0" err="1"/>
              <a:t>pelagic</a:t>
            </a:r>
            <a:r>
              <a:rPr lang="fr-FR" sz="2000" b="1" dirty="0"/>
              <a:t> </a:t>
            </a:r>
            <a:r>
              <a:rPr lang="fr-FR" sz="2000" b="1" dirty="0" err="1"/>
              <a:t>longlining</a:t>
            </a:r>
            <a:r>
              <a:rPr lang="fr-FR" sz="2000" b="1" dirty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6048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DE_Masque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3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5" name="Rectangle 4"/>
          <p:cNvSpPr/>
          <p:nvPr/>
        </p:nvSpPr>
        <p:spPr>
          <a:xfrm>
            <a:off x="317500" y="1904998"/>
            <a:ext cx="8613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/>
              <a:t>Bait</a:t>
            </a:r>
            <a:r>
              <a:rPr lang="fr-FR" sz="2800" dirty="0" smtClean="0"/>
              <a:t> innovation as a new challenge in </a:t>
            </a:r>
            <a:r>
              <a:rPr lang="fr-FR" sz="2800" dirty="0" err="1" smtClean="0"/>
              <a:t>pelagic</a:t>
            </a:r>
            <a:r>
              <a:rPr lang="fr-FR" sz="2800" dirty="0" smtClean="0"/>
              <a:t> </a:t>
            </a:r>
            <a:r>
              <a:rPr lang="fr-FR" sz="2800" dirty="0" err="1" smtClean="0"/>
              <a:t>longlining</a:t>
            </a:r>
            <a:endParaRPr lang="fr-FR" sz="2800" dirty="0" smtClean="0"/>
          </a:p>
          <a:p>
            <a:pPr algn="ctr"/>
            <a:endParaRPr lang="fr-FR" dirty="0" smtClean="0"/>
          </a:p>
          <a:p>
            <a:pPr algn="ctr"/>
            <a:r>
              <a:rPr lang="fr-FR" sz="2400" dirty="0" smtClean="0"/>
              <a:t>Bach P., </a:t>
            </a:r>
            <a:r>
              <a:rPr lang="fr-FR" sz="2400" dirty="0" err="1" smtClean="0"/>
              <a:t>T</a:t>
            </a:r>
            <a:r>
              <a:rPr lang="fr-FR" sz="2400" dirty="0" smtClean="0"/>
              <a:t>. </a:t>
            </a:r>
            <a:r>
              <a:rPr lang="fr-FR" sz="2400" dirty="0" err="1" smtClean="0"/>
              <a:t>Hodent</a:t>
            </a:r>
            <a:r>
              <a:rPr lang="fr-FR" sz="2400" dirty="0" smtClean="0"/>
              <a:t>, C. </a:t>
            </a:r>
            <a:r>
              <a:rPr lang="fr-FR" sz="2400" dirty="0" err="1" smtClean="0"/>
              <a:t>Donadio</a:t>
            </a:r>
            <a:r>
              <a:rPr lang="fr-FR" sz="2400" dirty="0" smtClean="0"/>
              <a:t>, E. Romanov, L. </a:t>
            </a:r>
            <a:r>
              <a:rPr lang="fr-FR" sz="2400" dirty="0" err="1" smtClean="0"/>
              <a:t>Dufossé</a:t>
            </a:r>
            <a:r>
              <a:rPr lang="fr-FR" sz="2400" dirty="0" smtClean="0"/>
              <a:t>, J.-J. Robin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79294" y="4832727"/>
            <a:ext cx="884517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3"/>
              </a:buBlip>
            </a:pPr>
            <a:r>
              <a:rPr lang="fr-FR" u="sng" dirty="0" err="1" smtClean="0"/>
              <a:t>Special</a:t>
            </a:r>
            <a:r>
              <a:rPr lang="fr-FR" u="sng" dirty="0" smtClean="0"/>
              <a:t> </a:t>
            </a:r>
            <a:r>
              <a:rPr lang="fr-FR" u="sng" dirty="0" err="1"/>
              <a:t>t</a:t>
            </a:r>
            <a:r>
              <a:rPr lang="fr-FR" u="sng" dirty="0" err="1" smtClean="0"/>
              <a:t>hanks</a:t>
            </a:r>
            <a:r>
              <a:rPr lang="fr-FR" u="sng" dirty="0" smtClean="0"/>
              <a:t> to </a:t>
            </a:r>
            <a:r>
              <a:rPr lang="fr-FR" dirty="0" smtClean="0"/>
              <a:t>:  H. Grenier, J.D. </a:t>
            </a:r>
            <a:r>
              <a:rPr lang="fr-FR" dirty="0" err="1" smtClean="0"/>
              <a:t>Filmater</a:t>
            </a:r>
            <a:r>
              <a:rPr lang="fr-FR" dirty="0" smtClean="0"/>
              <a:t>,  J.P. Lamoureux, P. </a:t>
            </a:r>
            <a:r>
              <a:rPr lang="fr-FR" dirty="0" err="1" smtClean="0"/>
              <a:t>Cotel</a:t>
            </a:r>
            <a:r>
              <a:rPr lang="fr-FR" dirty="0" smtClean="0"/>
              <a:t>, E. Richard,  A. </a:t>
            </a:r>
            <a:r>
              <a:rPr lang="fr-FR" dirty="0" err="1" smtClean="0"/>
              <a:t>Vastel</a:t>
            </a:r>
            <a:r>
              <a:rPr lang="fr-FR" dirty="0" smtClean="0"/>
              <a:t>, P. Le </a:t>
            </a:r>
            <a:r>
              <a:rPr lang="fr-FR" dirty="0" err="1" smtClean="0"/>
              <a:t>Bourdonnec</a:t>
            </a:r>
            <a:r>
              <a:rPr lang="fr-FR" dirty="0" smtClean="0"/>
              <a:t>, L. Le  </a:t>
            </a:r>
            <a:r>
              <a:rPr lang="fr-FR" dirty="0" err="1" smtClean="0"/>
              <a:t>Foulgoc</a:t>
            </a:r>
            <a:r>
              <a:rPr lang="fr-FR" dirty="0" smtClean="0"/>
              <a:t>, Réunion Pélagique, ENEZ DU</a:t>
            </a:r>
          </a:p>
          <a:p>
            <a:pPr marL="285750" indent="-285750">
              <a:buBlip>
                <a:blip r:embed="rId3"/>
              </a:buBlip>
            </a:pPr>
            <a:r>
              <a:rPr lang="fr-FR" dirty="0" smtClean="0"/>
              <a:t>Field trials </a:t>
            </a:r>
            <a:r>
              <a:rPr lang="fr-FR" dirty="0" err="1" smtClean="0"/>
              <a:t>partially</a:t>
            </a:r>
            <a:r>
              <a:rPr lang="fr-FR" dirty="0" smtClean="0"/>
              <a:t> </a:t>
            </a:r>
            <a:r>
              <a:rPr lang="fr-FR" dirty="0" err="1" smtClean="0"/>
              <a:t>supported</a:t>
            </a:r>
            <a:r>
              <a:rPr lang="fr-FR" dirty="0" smtClean="0"/>
              <a:t> by 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Fishing</a:t>
            </a:r>
            <a:r>
              <a:rPr lang="fr-FR" dirty="0" smtClean="0"/>
              <a:t> </a:t>
            </a:r>
            <a:r>
              <a:rPr lang="fr-FR" dirty="0" err="1" smtClean="0"/>
              <a:t>Funds</a:t>
            </a:r>
            <a:endParaRPr lang="fr-FR" dirty="0" smtClean="0"/>
          </a:p>
        </p:txBody>
      </p:sp>
      <p:sp>
        <p:nvSpPr>
          <p:cNvPr id="2" name="Rectangle 1"/>
          <p:cNvSpPr/>
          <p:nvPr/>
        </p:nvSpPr>
        <p:spPr>
          <a:xfrm>
            <a:off x="3074131" y="714375"/>
            <a:ext cx="5856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Session </a:t>
            </a:r>
            <a:r>
              <a:rPr lang="fr-FR" u="sng" dirty="0"/>
              <a:t>6</a:t>
            </a:r>
            <a:r>
              <a:rPr lang="fr-FR" dirty="0"/>
              <a:t>: MITIGATION TECHNIQUES IN LONGLINE FISHERIES</a:t>
            </a:r>
          </a:p>
        </p:txBody>
      </p:sp>
      <p:pic>
        <p:nvPicPr>
          <p:cNvPr id="8" name="Picture 13" descr="FP7-gen-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9" y="6478177"/>
            <a:ext cx="357189" cy="290653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6492027"/>
            <a:ext cx="500066" cy="2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0308" y="6464381"/>
            <a:ext cx="500066" cy="27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Pétunia\Desktop\logoU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417765"/>
            <a:ext cx="376366" cy="3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26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82388" y="5236100"/>
            <a:ext cx="8569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Few </a:t>
            </a:r>
            <a:r>
              <a:rPr lang="fr-FR" sz="2000" dirty="0" err="1" smtClean="0"/>
              <a:t>studies</a:t>
            </a:r>
            <a:r>
              <a:rPr lang="fr-FR" sz="2000" dirty="0" smtClean="0"/>
              <a:t> on </a:t>
            </a:r>
            <a:r>
              <a:rPr lang="fr-FR" sz="2000" b="1" dirty="0" err="1" smtClean="0"/>
              <a:t>gear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technology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regarding</a:t>
            </a:r>
            <a:r>
              <a:rPr lang="fr-FR" sz="2000" b="1" dirty="0" smtClean="0"/>
              <a:t> the </a:t>
            </a:r>
            <a:r>
              <a:rPr lang="fr-FR" sz="2000" b="1" dirty="0" err="1" smtClean="0"/>
              <a:t>bait</a:t>
            </a:r>
            <a:r>
              <a:rPr lang="fr-FR" sz="2000" dirty="0"/>
              <a:t> </a:t>
            </a:r>
            <a:r>
              <a:rPr lang="fr-FR" sz="2000" dirty="0" err="1" smtClean="0"/>
              <a:t>while</a:t>
            </a:r>
            <a:r>
              <a:rPr lang="fr-FR" sz="2000" dirty="0" smtClean="0"/>
              <a:t> </a:t>
            </a:r>
            <a:r>
              <a:rPr lang="fr-FR" sz="2000" dirty="0" err="1" smtClean="0"/>
              <a:t>bait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concerned</a:t>
            </a:r>
            <a:r>
              <a:rPr lang="fr-FR" sz="2000" dirty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the </a:t>
            </a:r>
            <a:r>
              <a:rPr lang="fr-FR" sz="2000" dirty="0" err="1" smtClean="0"/>
              <a:t>different</a:t>
            </a:r>
            <a:r>
              <a:rPr lang="fr-FR" sz="2000" dirty="0" smtClean="0"/>
              <a:t> </a:t>
            </a:r>
            <a:r>
              <a:rPr lang="fr-FR" sz="2000" dirty="0" err="1" smtClean="0"/>
              <a:t>steps</a:t>
            </a:r>
            <a:r>
              <a:rPr lang="fr-FR" sz="2000" dirty="0" smtClean="0"/>
              <a:t> of the capture </a:t>
            </a:r>
            <a:r>
              <a:rPr lang="fr-FR" sz="2000" dirty="0" err="1" smtClean="0"/>
              <a:t>process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</a:t>
            </a:r>
            <a:r>
              <a:rPr lang="fr-FR" sz="2000" dirty="0" err="1" smtClean="0"/>
              <a:t>detection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gear</a:t>
            </a:r>
            <a:r>
              <a:rPr lang="fr-FR" sz="2000" dirty="0"/>
              <a:t> </a:t>
            </a:r>
            <a:r>
              <a:rPr lang="fr-FR" sz="2000" dirty="0" smtClean="0"/>
              <a:t>by </a:t>
            </a:r>
            <a:r>
              <a:rPr lang="fr-FR" sz="2000" dirty="0" err="1" smtClean="0"/>
              <a:t>chemical</a:t>
            </a:r>
            <a:r>
              <a:rPr lang="fr-FR" sz="2000" dirty="0" smtClean="0"/>
              <a:t> stimuli, the </a:t>
            </a:r>
            <a:r>
              <a:rPr lang="fr-FR" sz="2000" dirty="0" err="1" smtClean="0"/>
              <a:t>detection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bait</a:t>
            </a:r>
            <a:r>
              <a:rPr lang="fr-FR" sz="2000" dirty="0" smtClean="0"/>
              <a:t> and </a:t>
            </a:r>
            <a:r>
              <a:rPr lang="fr-FR" sz="2000" dirty="0" err="1" smtClean="0"/>
              <a:t>its</a:t>
            </a:r>
            <a:r>
              <a:rPr lang="fr-FR" sz="2000" dirty="0" smtClean="0"/>
              <a:t> </a:t>
            </a:r>
            <a:r>
              <a:rPr lang="fr-FR" sz="2000" dirty="0" err="1" smtClean="0"/>
              <a:t>attack</a:t>
            </a:r>
            <a:r>
              <a:rPr lang="fr-FR" sz="2000" dirty="0" smtClean="0"/>
              <a:t> by </a:t>
            </a:r>
            <a:r>
              <a:rPr lang="fr-FR" sz="2000" dirty="0" err="1" smtClean="0"/>
              <a:t>visual</a:t>
            </a:r>
            <a:r>
              <a:rPr lang="fr-FR" sz="2000" dirty="0" smtClean="0"/>
              <a:t> stimuli (</a:t>
            </a:r>
            <a:r>
              <a:rPr lang="fr-FR" sz="2000" dirty="0" err="1" smtClean="0"/>
              <a:t>Bjordal</a:t>
            </a:r>
            <a:r>
              <a:rPr lang="fr-FR" sz="2000" dirty="0" smtClean="0"/>
              <a:t> &amp; </a:t>
            </a:r>
            <a:r>
              <a:rPr lang="fr-FR" sz="2000" dirty="0" err="1" smtClean="0"/>
              <a:t>Lokeborg</a:t>
            </a:r>
            <a:r>
              <a:rPr lang="fr-FR" sz="2000" dirty="0" smtClean="0"/>
              <a:t>, 1996; Ward, 2008)</a:t>
            </a:r>
            <a:endParaRPr lang="fr-FR" sz="2000" dirty="0"/>
          </a:p>
        </p:txBody>
      </p:sp>
      <p:sp>
        <p:nvSpPr>
          <p:cNvPr id="15" name="Rectangle 14"/>
          <p:cNvSpPr/>
          <p:nvPr/>
        </p:nvSpPr>
        <p:spPr>
          <a:xfrm>
            <a:off x="218888" y="1850479"/>
            <a:ext cx="644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Bycatch</a:t>
            </a:r>
            <a:r>
              <a:rPr lang="fr-FR" sz="2400" dirty="0" smtClean="0"/>
              <a:t> mitigation </a:t>
            </a:r>
            <a:r>
              <a:rPr lang="fr-FR" sz="2400" dirty="0" err="1"/>
              <a:t>measures</a:t>
            </a:r>
            <a:r>
              <a:rPr lang="fr-FR" sz="2400" dirty="0"/>
              <a:t> </a:t>
            </a:r>
            <a:r>
              <a:rPr lang="fr-FR" sz="2400" dirty="0" smtClean="0"/>
              <a:t>in </a:t>
            </a:r>
            <a:r>
              <a:rPr lang="fr-FR" sz="2400" dirty="0" err="1" smtClean="0"/>
              <a:t>pelagic</a:t>
            </a:r>
            <a:r>
              <a:rPr lang="fr-FR" sz="2400" dirty="0" smtClean="0"/>
              <a:t> </a:t>
            </a:r>
            <a:r>
              <a:rPr lang="fr-FR" sz="2400" dirty="0" err="1"/>
              <a:t>longlining</a:t>
            </a:r>
            <a:endParaRPr lang="fr-FR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374656" y="1184752"/>
            <a:ext cx="3174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1 - RATIONALE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31588" y="2870200"/>
            <a:ext cx="6448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Many</a:t>
            </a:r>
            <a:r>
              <a:rPr lang="fr-FR" sz="2000" dirty="0" smtClean="0"/>
              <a:t> </a:t>
            </a:r>
            <a:r>
              <a:rPr lang="fr-FR" sz="2000" dirty="0" err="1" smtClean="0"/>
              <a:t>studies</a:t>
            </a:r>
            <a:r>
              <a:rPr lang="fr-FR" sz="2000" dirty="0" smtClean="0"/>
              <a:t> </a:t>
            </a:r>
            <a:r>
              <a:rPr lang="fr-FR" sz="2000" dirty="0" err="1" smtClean="0"/>
              <a:t>were</a:t>
            </a:r>
            <a:r>
              <a:rPr lang="fr-FR" sz="2000" dirty="0" smtClean="0"/>
              <a:t> </a:t>
            </a:r>
            <a:r>
              <a:rPr lang="fr-FR" sz="2000" dirty="0" err="1" smtClean="0"/>
              <a:t>focused</a:t>
            </a:r>
            <a:r>
              <a:rPr lang="fr-FR" sz="2000" dirty="0" smtClean="0"/>
              <a:t> on </a:t>
            </a:r>
            <a:r>
              <a:rPr lang="fr-FR" sz="2000" dirty="0" err="1" smtClean="0"/>
              <a:t>fishing</a:t>
            </a:r>
            <a:r>
              <a:rPr lang="fr-FR" sz="2000" dirty="0" smtClean="0"/>
              <a:t> practices and </a:t>
            </a:r>
            <a:r>
              <a:rPr lang="fr-FR" sz="2000" dirty="0" err="1" smtClean="0"/>
              <a:t>gear</a:t>
            </a:r>
            <a:r>
              <a:rPr lang="fr-FR" sz="2000" dirty="0" smtClean="0"/>
              <a:t> </a:t>
            </a:r>
            <a:r>
              <a:rPr lang="fr-FR" sz="2000" dirty="0" err="1" smtClean="0"/>
              <a:t>technology</a:t>
            </a:r>
            <a:r>
              <a:rPr lang="fr-FR" sz="2000" dirty="0" smtClean="0"/>
              <a:t> to </a:t>
            </a:r>
            <a:r>
              <a:rPr lang="fr-FR" sz="2000" dirty="0" err="1" smtClean="0"/>
              <a:t>mitigate</a:t>
            </a:r>
            <a:r>
              <a:rPr lang="fr-FR" sz="2000" dirty="0" smtClean="0"/>
              <a:t> </a:t>
            </a:r>
            <a:r>
              <a:rPr lang="fr-FR" sz="2000" dirty="0" err="1" smtClean="0"/>
              <a:t>bycatch</a:t>
            </a:r>
            <a:r>
              <a:rPr lang="fr-FR" sz="2000" dirty="0" smtClean="0"/>
              <a:t> of </a:t>
            </a:r>
            <a:r>
              <a:rPr lang="fr-FR" sz="2000" b="1" dirty="0" err="1" smtClean="0"/>
              <a:t>seabirds</a:t>
            </a:r>
            <a:r>
              <a:rPr lang="fr-FR" sz="2000" dirty="0" smtClean="0"/>
              <a:t> (</a:t>
            </a:r>
            <a:r>
              <a:rPr lang="fr-FR" sz="2000" dirty="0" err="1" smtClean="0"/>
              <a:t>tori</a:t>
            </a:r>
            <a:r>
              <a:rPr lang="fr-FR" sz="2000" dirty="0" smtClean="0"/>
              <a:t> line, night setting, </a:t>
            </a:r>
            <a:r>
              <a:rPr lang="fr-FR" sz="2000" dirty="0" err="1" smtClean="0"/>
              <a:t>weighted</a:t>
            </a:r>
            <a:r>
              <a:rPr lang="fr-FR" sz="2000" dirty="0" smtClean="0"/>
              <a:t> leader, …), </a:t>
            </a:r>
            <a:r>
              <a:rPr lang="fr-FR" sz="2000" b="1" dirty="0" err="1" smtClean="0"/>
              <a:t>sea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turtles</a:t>
            </a:r>
            <a:r>
              <a:rPr lang="fr-FR" sz="2000" b="1" dirty="0" smtClean="0"/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hook</a:t>
            </a:r>
            <a:r>
              <a:rPr lang="fr-FR" sz="2000" dirty="0" smtClean="0"/>
              <a:t> </a:t>
            </a:r>
            <a:r>
              <a:rPr lang="fr-FR" sz="2000" dirty="0" err="1" smtClean="0"/>
              <a:t>shape</a:t>
            </a:r>
            <a:r>
              <a:rPr lang="fr-FR" sz="2000" dirty="0" smtClean="0"/>
              <a:t>, </a:t>
            </a:r>
            <a:r>
              <a:rPr lang="fr-FR" sz="2000" dirty="0" err="1" smtClean="0"/>
              <a:t>bait</a:t>
            </a:r>
            <a:r>
              <a:rPr lang="fr-FR" sz="2000" dirty="0" smtClean="0"/>
              <a:t> type, </a:t>
            </a:r>
            <a:r>
              <a:rPr lang="fr-FR" sz="2000" dirty="0" err="1"/>
              <a:t>hooks</a:t>
            </a:r>
            <a:r>
              <a:rPr lang="fr-FR" sz="2000" dirty="0"/>
              <a:t> out </a:t>
            </a:r>
            <a:r>
              <a:rPr lang="fr-FR" sz="2000" dirty="0" err="1"/>
              <a:t>shallow</a:t>
            </a:r>
            <a:r>
              <a:rPr lang="fr-FR" sz="2000" dirty="0"/>
              <a:t> waters</a:t>
            </a:r>
            <a:r>
              <a:rPr lang="fr-FR" sz="2000" dirty="0" smtClean="0"/>
              <a:t>, </a:t>
            </a:r>
            <a:r>
              <a:rPr lang="fr-FR" sz="2000" dirty="0" err="1" smtClean="0"/>
              <a:t>reducing</a:t>
            </a:r>
            <a:r>
              <a:rPr lang="fr-FR" sz="2000" dirty="0" smtClean="0"/>
              <a:t> </a:t>
            </a:r>
            <a:r>
              <a:rPr lang="fr-FR" sz="2000" dirty="0" err="1"/>
              <a:t>soak</a:t>
            </a:r>
            <a:r>
              <a:rPr lang="fr-FR" sz="2000" dirty="0"/>
              <a:t> time and </a:t>
            </a:r>
            <a:r>
              <a:rPr lang="fr-FR" sz="2000" dirty="0" err="1"/>
              <a:t>daytime</a:t>
            </a:r>
            <a:r>
              <a:rPr lang="fr-FR" sz="2000" dirty="0"/>
              <a:t> </a:t>
            </a:r>
            <a:r>
              <a:rPr lang="fr-FR" sz="2000" dirty="0" err="1" smtClean="0"/>
              <a:t>hauling</a:t>
            </a:r>
            <a:r>
              <a:rPr lang="fr-FR" sz="2000" dirty="0" smtClean="0"/>
              <a:t>) and </a:t>
            </a:r>
            <a:r>
              <a:rPr lang="fr-FR" sz="2000" b="1" dirty="0" err="1" smtClean="0"/>
              <a:t>sharks</a:t>
            </a:r>
            <a:r>
              <a:rPr lang="fr-FR" sz="2000" dirty="0" smtClean="0"/>
              <a:t> (</a:t>
            </a:r>
            <a:r>
              <a:rPr lang="fr-FR" sz="2000" dirty="0" err="1" smtClean="0"/>
              <a:t>prohibiting</a:t>
            </a:r>
            <a:r>
              <a:rPr lang="fr-FR" sz="2000" dirty="0" smtClean="0"/>
              <a:t> </a:t>
            </a:r>
            <a:r>
              <a:rPr lang="fr-FR" sz="2000" dirty="0" err="1" smtClean="0"/>
              <a:t>wire</a:t>
            </a:r>
            <a:r>
              <a:rPr lang="fr-FR" sz="2000" dirty="0" smtClean="0"/>
              <a:t> leader, </a:t>
            </a:r>
            <a:r>
              <a:rPr lang="fr-FR" sz="2000" dirty="0" err="1" smtClean="0"/>
              <a:t>hook</a:t>
            </a:r>
            <a:r>
              <a:rPr lang="fr-FR" sz="2000" dirty="0" smtClean="0"/>
              <a:t> </a:t>
            </a:r>
            <a:r>
              <a:rPr lang="fr-FR" sz="2000" dirty="0" err="1" smtClean="0"/>
              <a:t>shape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6832601" y="906158"/>
            <a:ext cx="2197830" cy="1837841"/>
            <a:chOff x="6527800" y="1121257"/>
            <a:chExt cx="2197830" cy="183784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2144" y="1121257"/>
              <a:ext cx="2121631" cy="1568162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6527800" y="2651321"/>
              <a:ext cx="21978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i="1" dirty="0"/>
                <a:t>© </a:t>
              </a:r>
              <a:r>
                <a:rPr lang="fr-FR" sz="1400" i="1" dirty="0" err="1" smtClean="0"/>
                <a:t>Birdlife</a:t>
              </a:r>
              <a:r>
                <a:rPr lang="fr-FR" sz="1400" i="1" dirty="0"/>
                <a:t> </a:t>
              </a:r>
              <a:r>
                <a:rPr lang="fr-FR" sz="1400" i="1" dirty="0" smtClean="0"/>
                <a:t>International</a:t>
              </a:r>
              <a:endParaRPr lang="fr-FR" sz="1400" i="1" dirty="0"/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6668035" y="2806700"/>
            <a:ext cx="2340950" cy="2212941"/>
            <a:chOff x="5804629" y="3047713"/>
            <a:chExt cx="3189182" cy="293402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7711" y="3047713"/>
              <a:ext cx="3086100" cy="2576468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5804629" y="5573668"/>
              <a:ext cx="3175001" cy="408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i="1" dirty="0" smtClean="0"/>
                <a:t>(</a:t>
              </a:r>
              <a:r>
                <a:rPr lang="fr-FR" sz="1400" i="1" dirty="0" err="1" smtClean="0"/>
                <a:t>from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Serafy</a:t>
              </a:r>
              <a:r>
                <a:rPr lang="fr-FR" sz="1400" i="1" dirty="0" smtClean="0"/>
                <a:t> et al.,, 2009) 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6587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0" y="1197452"/>
            <a:ext cx="91058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2 - DEVELOPMENT OF AN ARTIFICAL BAIT IN PELAGIC LONGLINING</a:t>
            </a:r>
            <a:endParaRPr lang="fr-FR" sz="2600" dirty="0"/>
          </a:p>
        </p:txBody>
      </p:sp>
      <p:sp>
        <p:nvSpPr>
          <p:cNvPr id="5" name="ZoneTexte 4"/>
          <p:cNvSpPr txBox="1"/>
          <p:nvPr/>
        </p:nvSpPr>
        <p:spPr>
          <a:xfrm>
            <a:off x="203200" y="2362538"/>
            <a:ext cx="5724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 –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the </a:t>
            </a:r>
            <a:r>
              <a:rPr lang="fr-FR" sz="2000" dirty="0" err="1" smtClean="0"/>
              <a:t>valorization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both</a:t>
            </a:r>
            <a:r>
              <a:rPr lang="fr-FR" sz="2000" dirty="0" smtClean="0"/>
              <a:t> </a:t>
            </a:r>
            <a:r>
              <a:rPr lang="fr-FR" sz="2000" b="1" dirty="0" err="1" smtClean="0"/>
              <a:t>fishery</a:t>
            </a:r>
            <a:r>
              <a:rPr lang="fr-FR" sz="2000" b="1" dirty="0" smtClean="0"/>
              <a:t> catches</a:t>
            </a:r>
            <a:br>
              <a:rPr lang="fr-FR" sz="2000" b="1" dirty="0" smtClean="0"/>
            </a:br>
            <a:r>
              <a:rPr lang="fr-FR" sz="2000" dirty="0" smtClean="0"/>
              <a:t>	 and by-</a:t>
            </a:r>
            <a:r>
              <a:rPr lang="fr-FR" sz="2000" dirty="0" err="1" smtClean="0"/>
              <a:t>products</a:t>
            </a:r>
            <a:endParaRPr lang="fr-FR" sz="200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1149326" y="6426196"/>
            <a:ext cx="3790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andara" pitchFamily="34" charset="0"/>
              </a:rPr>
              <a:t>(from </a:t>
            </a:r>
            <a:r>
              <a:rPr lang="en-US" sz="1200" i="1" dirty="0" err="1" smtClean="0">
                <a:latin typeface="Candara" pitchFamily="34" charset="0"/>
              </a:rPr>
              <a:t>Fontenau</a:t>
            </a:r>
            <a:r>
              <a:rPr lang="en-US" sz="1200" i="1" dirty="0" smtClean="0">
                <a:latin typeface="Candara" pitchFamily="34" charset="0"/>
              </a:rPr>
              <a:t>, 1997; 2009; 2010; com.. </a:t>
            </a:r>
            <a:r>
              <a:rPr lang="en-US" sz="1200" i="1" dirty="0">
                <a:latin typeface="Candara" pitchFamily="34" charset="0"/>
              </a:rPr>
              <a:t>p</a:t>
            </a:r>
            <a:r>
              <a:rPr lang="en-US" sz="1200" i="1" dirty="0" smtClean="0">
                <a:latin typeface="Candara" pitchFamily="34" charset="0"/>
              </a:rPr>
              <a:t>ers.) </a:t>
            </a:r>
            <a:endParaRPr lang="en-US" sz="1200" i="1" dirty="0">
              <a:latin typeface="Candara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27" y="2114432"/>
            <a:ext cx="133946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168" y="2108082"/>
            <a:ext cx="133946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6084071" y="3887682"/>
            <a:ext cx="2786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Candara" pitchFamily="34" charset="0"/>
              </a:rPr>
              <a:t>Mackerel		Squid</a:t>
            </a:r>
            <a:endParaRPr lang="en-US" sz="1200" i="1" dirty="0">
              <a:latin typeface="Candara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927894" y="4769128"/>
            <a:ext cx="3178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350 000  mt of </a:t>
            </a:r>
            <a:r>
              <a:rPr lang="fr-FR" sz="2000" dirty="0" err="1" smtClean="0"/>
              <a:t>baits</a:t>
            </a:r>
            <a:r>
              <a:rPr lang="fr-FR" sz="2000" dirty="0" smtClean="0"/>
              <a:t> (180 gr ) </a:t>
            </a:r>
            <a:r>
              <a:rPr lang="fr-FR" sz="2000" dirty="0" err="1" smtClean="0"/>
              <a:t>used</a:t>
            </a:r>
            <a:r>
              <a:rPr lang="fr-FR" sz="2000" dirty="0" smtClean="0"/>
              <a:t> by </a:t>
            </a:r>
            <a:r>
              <a:rPr lang="fr-FR" sz="2000" dirty="0" err="1" smtClean="0"/>
              <a:t>pelagic</a:t>
            </a:r>
            <a:r>
              <a:rPr lang="fr-FR" sz="2000" dirty="0" smtClean="0"/>
              <a:t> </a:t>
            </a:r>
            <a:r>
              <a:rPr lang="fr-FR" sz="2000" dirty="0" err="1" smtClean="0"/>
              <a:t>longline</a:t>
            </a:r>
            <a:r>
              <a:rPr lang="fr-FR" sz="2000" dirty="0" smtClean="0"/>
              <a:t> </a:t>
            </a:r>
            <a:r>
              <a:rPr lang="fr-FR" sz="2000" dirty="0" err="1" smtClean="0"/>
              <a:t>fisheries</a:t>
            </a:r>
            <a:r>
              <a:rPr lang="fr-FR" sz="2000" dirty="0" smtClean="0"/>
              <a:t>/</a:t>
            </a:r>
            <a:r>
              <a:rPr lang="fr-FR" sz="2000" dirty="0" err="1" smtClean="0"/>
              <a:t>year</a:t>
            </a:r>
            <a:r>
              <a:rPr lang="fr-FR" sz="2000" dirty="0" smtClean="0"/>
              <a:t> </a:t>
            </a:r>
            <a:r>
              <a:rPr lang="fr-FR" sz="2000" dirty="0" err="1" smtClean="0"/>
              <a:t>worldwide</a:t>
            </a:r>
            <a:r>
              <a:rPr lang="fr-FR" sz="2000" dirty="0" smtClean="0"/>
              <a:t> =</a:t>
            </a:r>
          </a:p>
          <a:p>
            <a:r>
              <a:rPr lang="fr-FR" sz="2000" dirty="0" smtClean="0"/>
              <a:t>~ ½ </a:t>
            </a:r>
            <a:r>
              <a:rPr lang="fr-FR" sz="2000" dirty="0" err="1" smtClean="0"/>
              <a:t>target</a:t>
            </a:r>
            <a:r>
              <a:rPr lang="fr-FR" sz="2000" dirty="0" smtClean="0"/>
              <a:t> </a:t>
            </a:r>
            <a:r>
              <a:rPr lang="fr-FR" sz="2000" dirty="0" err="1" smtClean="0"/>
              <a:t>species</a:t>
            </a:r>
            <a:r>
              <a:rPr lang="fr-FR" sz="2000" dirty="0" smtClean="0"/>
              <a:t> landings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670300" y="1713233"/>
            <a:ext cx="1358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WHY ?</a:t>
            </a:r>
            <a:endParaRPr lang="fr-FR" sz="3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81628"/>
            <a:ext cx="5168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5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7000" y="2451438"/>
            <a:ext cx="5575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 –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the </a:t>
            </a:r>
            <a:r>
              <a:rPr lang="fr-FR" sz="2000" dirty="0" err="1" smtClean="0"/>
              <a:t>valorization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both</a:t>
            </a:r>
            <a:r>
              <a:rPr lang="fr-FR" sz="2000" dirty="0" smtClean="0"/>
              <a:t> </a:t>
            </a:r>
            <a:r>
              <a:rPr lang="fr-FR" sz="2000" dirty="0" err="1" smtClean="0"/>
              <a:t>fishery</a:t>
            </a:r>
            <a:r>
              <a:rPr lang="fr-FR" sz="2000" dirty="0" smtClean="0"/>
              <a:t> catches and </a:t>
            </a:r>
            <a:r>
              <a:rPr lang="fr-FR" sz="2000" b="1" dirty="0" smtClean="0"/>
              <a:t>by-</a:t>
            </a:r>
            <a:r>
              <a:rPr lang="fr-FR" sz="2000" b="1" dirty="0" err="1" smtClean="0"/>
              <a:t>products</a:t>
            </a:r>
            <a:endParaRPr lang="fr-FR" sz="2000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5880101" y="5700694"/>
            <a:ext cx="252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</a:t>
            </a:r>
            <a:r>
              <a:rPr lang="fr-FR" sz="1400" i="1" dirty="0" err="1" smtClean="0"/>
              <a:t>from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Herpandi</a:t>
            </a:r>
            <a:r>
              <a:rPr lang="fr-FR" sz="1400" i="1" dirty="0" smtClean="0"/>
              <a:t> et al., 2011)   </a:t>
            </a:r>
            <a:endParaRPr lang="fr-FR" sz="1400" i="1" dirty="0"/>
          </a:p>
        </p:txBody>
      </p:sp>
      <p:pic>
        <p:nvPicPr>
          <p:cNvPr id="8" name="Image 7" descr="Capture d’écran 2012-10-08 à 18.06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63" y="2362538"/>
            <a:ext cx="3395438" cy="34036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8300" y="3352800"/>
            <a:ext cx="477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 err="1" smtClean="0"/>
              <a:t>Tuna</a:t>
            </a:r>
            <a:r>
              <a:rPr lang="fr-FR" dirty="0" smtClean="0"/>
              <a:t> </a:t>
            </a:r>
            <a:r>
              <a:rPr lang="fr-FR" dirty="0" err="1" smtClean="0"/>
              <a:t>industry</a:t>
            </a:r>
            <a:r>
              <a:rPr lang="fr-FR" dirty="0" smtClean="0"/>
              <a:t> </a:t>
            </a:r>
            <a:r>
              <a:rPr lang="fr-FR" dirty="0" err="1" smtClean="0"/>
              <a:t>produces</a:t>
            </a:r>
            <a:r>
              <a:rPr lang="fr-FR" dirty="0" smtClean="0"/>
              <a:t> a </a:t>
            </a:r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amount</a:t>
            </a:r>
            <a:r>
              <a:rPr lang="fr-FR" dirty="0" smtClean="0"/>
              <a:t> of </a:t>
            </a:r>
            <a:r>
              <a:rPr lang="fr-FR" dirty="0" err="1" smtClean="0"/>
              <a:t>solid</a:t>
            </a:r>
            <a:r>
              <a:rPr lang="fr-FR" dirty="0" smtClean="0"/>
              <a:t> </a:t>
            </a:r>
            <a:r>
              <a:rPr lang="fr-FR" dirty="0" err="1" smtClean="0"/>
              <a:t>wastes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/>
              <a:t>450 000 mt/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viscera</a:t>
            </a:r>
            <a:r>
              <a:rPr lang="fr-FR" dirty="0"/>
              <a:t>, </a:t>
            </a:r>
            <a:r>
              <a:rPr lang="fr-FR" dirty="0" err="1"/>
              <a:t>gills</a:t>
            </a:r>
            <a:r>
              <a:rPr lang="fr-FR" dirty="0"/>
              <a:t>,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flesh</a:t>
            </a:r>
            <a:r>
              <a:rPr lang="fr-FR" dirty="0"/>
              <a:t>/muscle, </a:t>
            </a:r>
            <a:r>
              <a:rPr lang="fr-FR" dirty="0" err="1"/>
              <a:t>head</a:t>
            </a:r>
            <a:r>
              <a:rPr lang="fr-FR" dirty="0"/>
              <a:t>, </a:t>
            </a:r>
            <a:r>
              <a:rPr lang="fr-FR" dirty="0" err="1"/>
              <a:t>bone</a:t>
            </a:r>
            <a:r>
              <a:rPr lang="fr-FR" dirty="0" smtClean="0"/>
              <a:t>, and skin),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 err="1"/>
              <a:t>Sutanbawa</a:t>
            </a:r>
            <a:r>
              <a:rPr lang="fr-FR" dirty="0"/>
              <a:t> Y, </a:t>
            </a:r>
            <a:r>
              <a:rPr lang="fr-FR" dirty="0" err="1"/>
              <a:t>Aknes</a:t>
            </a:r>
            <a:r>
              <a:rPr lang="fr-FR" dirty="0"/>
              <a:t> A. </a:t>
            </a:r>
            <a:r>
              <a:rPr lang="fr-FR" dirty="0" smtClean="0"/>
              <a:t>2006)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68300" y="4816902"/>
            <a:ext cx="477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 smtClean="0"/>
              <a:t>As major </a:t>
            </a:r>
            <a:r>
              <a:rPr lang="fr-FR" dirty="0" err="1" smtClean="0"/>
              <a:t>byproducts</a:t>
            </a:r>
            <a:r>
              <a:rPr lang="fr-FR" dirty="0" smtClean="0"/>
              <a:t> (</a:t>
            </a:r>
            <a:r>
              <a:rPr lang="fr-FR" dirty="0" err="1"/>
              <a:t>fish</a:t>
            </a:r>
            <a:r>
              <a:rPr lang="fr-FR" dirty="0"/>
              <a:t> </a:t>
            </a:r>
            <a:r>
              <a:rPr lang="fr-FR" dirty="0" err="1"/>
              <a:t>oil</a:t>
            </a:r>
            <a:r>
              <a:rPr lang="fr-FR" dirty="0"/>
              <a:t>, </a:t>
            </a:r>
            <a:r>
              <a:rPr lang="fr-FR" dirty="0" err="1"/>
              <a:t>fishmeal</a:t>
            </a:r>
            <a:r>
              <a:rPr lang="fr-FR" dirty="0"/>
              <a:t>, </a:t>
            </a:r>
            <a:r>
              <a:rPr lang="fr-FR" dirty="0" err="1"/>
              <a:t>fertilizer</a:t>
            </a:r>
            <a:r>
              <a:rPr lang="fr-FR" dirty="0"/>
              <a:t>, pet </a:t>
            </a:r>
            <a:r>
              <a:rPr lang="fr-FR" dirty="0" err="1" smtClean="0"/>
              <a:t>food</a:t>
            </a:r>
            <a:r>
              <a:rPr lang="fr-FR" dirty="0" smtClean="0"/>
              <a:t> </a:t>
            </a:r>
            <a:r>
              <a:rPr lang="fr-FR" dirty="0"/>
              <a:t>and </a:t>
            </a:r>
            <a:r>
              <a:rPr lang="fr-FR" dirty="0" err="1"/>
              <a:t>fish</a:t>
            </a:r>
            <a:r>
              <a:rPr lang="fr-FR" dirty="0"/>
              <a:t> </a:t>
            </a:r>
            <a:r>
              <a:rPr lang="fr-FR" dirty="0" err="1" smtClean="0"/>
              <a:t>silage</a:t>
            </a:r>
            <a:r>
              <a:rPr lang="fr-FR" dirty="0" smtClean="0"/>
              <a:t>) have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b="1" dirty="0" err="1" smtClean="0"/>
              <a:t>low</a:t>
            </a:r>
            <a:r>
              <a:rPr lang="fr-FR" b="1" dirty="0" smtClean="0"/>
              <a:t> </a:t>
            </a:r>
            <a:r>
              <a:rPr lang="fr-FR" b="1" dirty="0" err="1" smtClean="0"/>
              <a:t>economic</a:t>
            </a:r>
            <a:r>
              <a:rPr lang="fr-FR" b="1" dirty="0" smtClean="0"/>
              <a:t> values  </a:t>
            </a:r>
            <a:r>
              <a:rPr lang="fr-FR" dirty="0" smtClean="0"/>
              <a:t>(</a:t>
            </a:r>
            <a:r>
              <a:rPr lang="fr-FR" dirty="0" err="1" smtClean="0"/>
              <a:t>Herpanti</a:t>
            </a:r>
            <a:r>
              <a:rPr lang="fr-FR" dirty="0" smtClean="0"/>
              <a:t> et al., 2011), </a:t>
            </a:r>
            <a:r>
              <a:rPr lang="fr-FR" b="1" dirty="0" err="1" smtClean="0"/>
              <a:t>solid</a:t>
            </a:r>
            <a:r>
              <a:rPr lang="fr-FR" b="1" dirty="0" smtClean="0"/>
              <a:t> </a:t>
            </a:r>
            <a:r>
              <a:rPr lang="fr-FR" b="1" dirty="0" err="1" smtClean="0"/>
              <a:t>wastes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used</a:t>
            </a:r>
            <a:r>
              <a:rPr lang="fr-FR" b="1" dirty="0" smtClean="0"/>
              <a:t> for </a:t>
            </a:r>
            <a:r>
              <a:rPr lang="fr-FR" b="1" dirty="0" err="1" smtClean="0"/>
              <a:t>bait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670300" y="1738633"/>
            <a:ext cx="1358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WHY ?</a:t>
            </a:r>
            <a:endParaRPr lang="fr-FR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1197452"/>
            <a:ext cx="91058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2 - DEVELOPMENT OF AN ARTIFICAL BAIT IN PELAGIC LONGLINING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2091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3670300" y="1738633"/>
            <a:ext cx="1358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WHY ?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03202" y="2362538"/>
            <a:ext cx="406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2 – To </a:t>
            </a:r>
            <a:r>
              <a:rPr lang="fr-FR" sz="2000" dirty="0" err="1" smtClean="0"/>
              <a:t>reduce</a:t>
            </a:r>
            <a:r>
              <a:rPr lang="fr-FR" sz="2000" dirty="0" smtClean="0"/>
              <a:t> by-catch</a:t>
            </a:r>
            <a:endParaRPr lang="fr-FR" sz="2000" b="1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495301" y="2933700"/>
            <a:ext cx="304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 err="1" smtClean="0"/>
              <a:t>Juveniles</a:t>
            </a:r>
            <a:r>
              <a:rPr lang="fr-FR" dirty="0" smtClean="0"/>
              <a:t> of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species</a:t>
            </a:r>
            <a:endParaRPr lang="fr-FR" dirty="0" smtClean="0"/>
          </a:p>
          <a:p>
            <a:pPr marL="285750" indent="-285750">
              <a:buFont typeface="Wingdings" charset="2"/>
              <a:buChar char="ü"/>
            </a:pPr>
            <a:r>
              <a:rPr lang="fr-FR" dirty="0" err="1" smtClean="0"/>
              <a:t>Sea</a:t>
            </a:r>
            <a:r>
              <a:rPr lang="fr-FR" dirty="0" smtClean="0"/>
              <a:t> </a:t>
            </a:r>
            <a:r>
              <a:rPr lang="fr-FR" dirty="0" err="1" smtClean="0"/>
              <a:t>turtles</a:t>
            </a:r>
            <a:endParaRPr lang="fr-FR" dirty="0" smtClean="0"/>
          </a:p>
          <a:p>
            <a:pPr marL="285750" indent="-285750">
              <a:buFont typeface="Wingdings" charset="2"/>
              <a:buChar char="ü"/>
            </a:pPr>
            <a:r>
              <a:rPr lang="fr-FR" dirty="0" err="1" smtClean="0"/>
              <a:t>Sharks</a:t>
            </a:r>
            <a:endParaRPr lang="fr-FR" dirty="0" smtClean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3796" y="2649070"/>
            <a:ext cx="215060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530" y="2661753"/>
            <a:ext cx="1972208" cy="141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177802" y="4216738"/>
            <a:ext cx="861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3 – To  </a:t>
            </a:r>
            <a:r>
              <a:rPr lang="fr-FR" sz="2000" dirty="0" err="1"/>
              <a:t>i</a:t>
            </a:r>
            <a:r>
              <a:rPr lang="fr-FR" sz="2000" dirty="0" err="1" smtClean="0"/>
              <a:t>mprove</a:t>
            </a:r>
            <a:r>
              <a:rPr lang="fr-FR" sz="2000" dirty="0" smtClean="0"/>
              <a:t> </a:t>
            </a:r>
            <a:r>
              <a:rPr lang="fr-FR" sz="2000" dirty="0" err="1"/>
              <a:t>g</a:t>
            </a:r>
            <a:r>
              <a:rPr lang="fr-FR" sz="2000" dirty="0" err="1" smtClean="0"/>
              <a:t>ear</a:t>
            </a:r>
            <a:r>
              <a:rPr lang="fr-FR" sz="2000" dirty="0" smtClean="0"/>
              <a:t> </a:t>
            </a:r>
            <a:r>
              <a:rPr lang="fr-FR" sz="2000" dirty="0" err="1" smtClean="0"/>
              <a:t>efficiency</a:t>
            </a:r>
            <a:r>
              <a:rPr lang="fr-FR" sz="2000" dirty="0" smtClean="0"/>
              <a:t> (</a:t>
            </a:r>
            <a:r>
              <a:rPr lang="fr-FR" sz="2000" dirty="0" err="1" smtClean="0"/>
              <a:t>reduce</a:t>
            </a:r>
            <a:r>
              <a:rPr lang="fr-FR" sz="2000" dirty="0" smtClean="0"/>
              <a:t> </a:t>
            </a:r>
            <a:r>
              <a:rPr lang="fr-FR" sz="2000" dirty="0" err="1" smtClean="0"/>
              <a:t>bait</a:t>
            </a:r>
            <a:r>
              <a:rPr lang="fr-FR" sz="2000" dirty="0" smtClean="0"/>
              <a:t> </a:t>
            </a:r>
            <a:r>
              <a:rPr lang="fr-FR" sz="2000" dirty="0" err="1" smtClean="0"/>
              <a:t>lost</a:t>
            </a:r>
            <a:r>
              <a:rPr lang="fr-FR" sz="2000" dirty="0" smtClean="0"/>
              <a:t>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</a:t>
            </a:r>
            <a:r>
              <a:rPr lang="fr-FR" sz="2000" dirty="0" err="1" smtClean="0"/>
              <a:t>soak</a:t>
            </a:r>
            <a:r>
              <a:rPr lang="fr-FR" sz="2000" dirty="0" smtClean="0"/>
              <a:t> time)</a:t>
            </a:r>
            <a:endParaRPr lang="fr-FR" sz="2000" b="1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174598" y="4927938"/>
            <a:ext cx="86105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4 – </a:t>
            </a:r>
            <a:r>
              <a:rPr lang="fr-FR" sz="2000" dirty="0" err="1" smtClean="0"/>
              <a:t>Economy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fishery</a:t>
            </a:r>
            <a:endParaRPr lang="fr-FR" sz="2000" dirty="0" smtClean="0"/>
          </a:p>
          <a:p>
            <a:pPr marL="457200" indent="-457200">
              <a:buFont typeface="Wingdings" charset="2"/>
              <a:buChar char="ü"/>
            </a:pPr>
            <a:endParaRPr lang="fr-FR" sz="2000" b="1" dirty="0"/>
          </a:p>
          <a:p>
            <a:pPr marL="457200" lvl="2" indent="-457200">
              <a:buFont typeface="Wingdings" charset="2"/>
              <a:buChar char="ü"/>
            </a:pPr>
            <a:r>
              <a:rPr lang="en-US" dirty="0">
                <a:latin typeface="Candara" pitchFamily="34" charset="0"/>
              </a:rPr>
              <a:t>Avoid baits out of </a:t>
            </a:r>
            <a:r>
              <a:rPr lang="en-US" dirty="0" smtClean="0">
                <a:latin typeface="Candara" pitchFamily="34" charset="0"/>
              </a:rPr>
              <a:t>stocks (small scale fishery)</a:t>
            </a:r>
            <a:endParaRPr lang="en-US" dirty="0">
              <a:latin typeface="Candara" pitchFamily="34" charset="0"/>
            </a:endParaRPr>
          </a:p>
          <a:p>
            <a:pPr marL="457200" lvl="2" indent="-457200">
              <a:buFont typeface="Wingdings" charset="2"/>
              <a:buChar char="ü"/>
            </a:pPr>
            <a:r>
              <a:rPr lang="en-US" dirty="0">
                <a:latin typeface="Candara" pitchFamily="34" charset="0"/>
              </a:rPr>
              <a:t>Reduce </a:t>
            </a:r>
            <a:r>
              <a:rPr lang="en-US" dirty="0" smtClean="0">
                <a:latin typeface="Candara" pitchFamily="34" charset="0"/>
              </a:rPr>
              <a:t>the bait part in the exploitation cost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197452"/>
            <a:ext cx="91058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2 - DEVELOPMENT OF AN ARTIFICAL BAIT IN PELAGIC LONGLINING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77251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381005" y="2459638"/>
            <a:ext cx="6115964" cy="684097"/>
            <a:chOff x="381002" y="1863963"/>
            <a:chExt cx="6795516" cy="76010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2" y="1863963"/>
              <a:ext cx="6795516" cy="682752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73099" y="2247900"/>
              <a:ext cx="2699452" cy="376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FISHING BAIT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381003" y="3169427"/>
            <a:ext cx="6492241" cy="581698"/>
            <a:chOff x="381003" y="2813827"/>
            <a:chExt cx="6492241" cy="581698"/>
          </a:xfrm>
        </p:grpSpPr>
        <p:sp>
          <p:nvSpPr>
            <p:cNvPr id="5" name="Rectangle 4"/>
            <p:cNvSpPr>
              <a:spLocks noChangeAspect="1"/>
            </p:cNvSpPr>
            <p:nvPr/>
          </p:nvSpPr>
          <p:spPr>
            <a:xfrm>
              <a:off x="381003" y="2813827"/>
              <a:ext cx="6492241" cy="5816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b="1" dirty="0" smtClean="0"/>
                <a:t>FISH ATTRACTING FEED MANUFACTURED FROM FISHERY WASTES</a:t>
              </a:r>
            </a:p>
            <a:p>
              <a:r>
                <a:rPr lang="en-US" dirty="0"/>
                <a:t>Patent Number: </a:t>
              </a:r>
              <a:r>
                <a:rPr lang="en-US" dirty="0" smtClean="0"/>
                <a:t> JP10165110 </a:t>
              </a:r>
              <a:r>
                <a:rPr lang="en-US" dirty="0"/>
                <a:t>A </a:t>
              </a:r>
              <a:r>
                <a:rPr lang="en-US" b="1" dirty="0"/>
                <a:t>1998</a:t>
              </a:r>
              <a:r>
                <a:rPr lang="en-US" dirty="0"/>
                <a:t>0623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011069" y="3023632"/>
              <a:ext cx="1485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FISHING BAIT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350524" y="3678239"/>
            <a:ext cx="8813801" cy="939414"/>
            <a:chOff x="215900" y="3372535"/>
            <a:chExt cx="8813801" cy="939414"/>
          </a:xfrm>
        </p:grpSpPr>
        <p:grpSp>
          <p:nvGrpSpPr>
            <p:cNvPr id="23" name="Grouper 22"/>
            <p:cNvGrpSpPr/>
            <p:nvPr/>
          </p:nvGrpSpPr>
          <p:grpSpPr>
            <a:xfrm>
              <a:off x="215900" y="3372535"/>
              <a:ext cx="8813801" cy="939414"/>
              <a:chOff x="215900" y="3474135"/>
              <a:chExt cx="8813801" cy="93941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15900" y="3639235"/>
                <a:ext cx="7962900" cy="64633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SMOOTH SOLID-SHAPED FISH BAIT AND METHOD FOR PRODUCING THE </a:t>
                </a:r>
                <a:r>
                  <a:rPr lang="fr-FR" dirty="0" smtClean="0"/>
                  <a:t>SAME</a:t>
                </a:r>
              </a:p>
              <a:p>
                <a:r>
                  <a:rPr lang="fr-FR" dirty="0" smtClean="0"/>
                  <a:t>Patent </a:t>
                </a:r>
                <a:r>
                  <a:rPr lang="fr-FR" dirty="0" err="1" smtClean="0"/>
                  <a:t>Number</a:t>
                </a:r>
                <a:r>
                  <a:rPr lang="fr-FR" dirty="0" smtClean="0"/>
                  <a:t>: JP2010035434 </a:t>
                </a:r>
                <a:r>
                  <a:rPr lang="fr-FR" dirty="0"/>
                  <a:t>A </a:t>
                </a:r>
                <a:r>
                  <a:rPr lang="fr-FR" b="1" dirty="0" smtClean="0"/>
                  <a:t>2010</a:t>
                </a:r>
                <a:r>
                  <a:rPr lang="fr-FR" dirty="0" smtClean="0"/>
                  <a:t>0218 </a:t>
                </a:r>
                <a:endParaRPr lang="fr-FR" dirty="0"/>
              </a:p>
            </p:txBody>
          </p:sp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39051" y="3474135"/>
                <a:ext cx="1390650" cy="939414"/>
              </a:xfrm>
              <a:prstGeom prst="rect">
                <a:avLst/>
              </a:prstGeom>
            </p:spPr>
          </p:pic>
        </p:grpSp>
        <p:sp>
          <p:nvSpPr>
            <p:cNvPr id="14" name="ZoneTexte 13"/>
            <p:cNvSpPr txBox="1"/>
            <p:nvPr/>
          </p:nvSpPr>
          <p:spPr>
            <a:xfrm>
              <a:off x="4610099" y="3814634"/>
              <a:ext cx="3028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FISH PLASTIC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MOLD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+ FLESH 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er 17"/>
          <p:cNvGrpSpPr>
            <a:grpSpLocks noChangeAspect="1"/>
          </p:cNvGrpSpPr>
          <p:nvPr/>
        </p:nvGrpSpPr>
        <p:grpSpPr>
          <a:xfrm>
            <a:off x="186692" y="4657426"/>
            <a:ext cx="4367177" cy="903540"/>
            <a:chOff x="800100" y="4654850"/>
            <a:chExt cx="5521896" cy="114244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100" y="4654850"/>
              <a:ext cx="3835400" cy="72140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5500" y="4667550"/>
              <a:ext cx="1686496" cy="1074518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825501" y="5369223"/>
              <a:ext cx="3809999" cy="42807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PLASTIC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MOLD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+ FLESH  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er 21"/>
          <p:cNvGrpSpPr>
            <a:grpSpLocks noChangeAspect="1"/>
          </p:cNvGrpSpPr>
          <p:nvPr/>
        </p:nvGrpSpPr>
        <p:grpSpPr>
          <a:xfrm>
            <a:off x="142839" y="5764965"/>
            <a:ext cx="4363718" cy="786114"/>
            <a:chOff x="584200" y="5627768"/>
            <a:chExt cx="6887457" cy="1240761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9299" y="5636331"/>
              <a:ext cx="2912358" cy="1054475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200" y="5627768"/>
              <a:ext cx="3975099" cy="77137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584200" y="6334173"/>
              <a:ext cx="4404943" cy="5343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FISH PLASTIC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MOLD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+ FLESH  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292101" y="1549779"/>
            <a:ext cx="877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 </a:t>
            </a:r>
            <a:r>
              <a:rPr lang="fr-FR" sz="2000" b="1" dirty="0" smtClean="0"/>
              <a:t>- Exam of </a:t>
            </a:r>
            <a:r>
              <a:rPr lang="fr-FR" sz="2000" b="1" dirty="0" err="1" smtClean="0"/>
              <a:t>patented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products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the National Institute</a:t>
            </a:r>
          </a:p>
          <a:p>
            <a:r>
              <a:rPr lang="fr-FR" sz="2000" b="1" dirty="0" smtClean="0"/>
              <a:t> of the </a:t>
            </a:r>
            <a:r>
              <a:rPr lang="fr-FR" sz="2000" b="1" dirty="0" err="1" smtClean="0"/>
              <a:t>Intellectual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Property</a:t>
            </a:r>
            <a:r>
              <a:rPr lang="fr-FR" sz="2000" b="1" dirty="0" smtClean="0"/>
              <a:t> </a:t>
            </a:r>
            <a:endParaRPr lang="fr-FR" sz="2000" b="1" dirty="0"/>
          </a:p>
        </p:txBody>
      </p:sp>
      <p:grpSp>
        <p:nvGrpSpPr>
          <p:cNvPr id="25" name="Grouper 24"/>
          <p:cNvGrpSpPr>
            <a:grpSpLocks noChangeAspect="1"/>
          </p:cNvGrpSpPr>
          <p:nvPr/>
        </p:nvGrpSpPr>
        <p:grpSpPr>
          <a:xfrm>
            <a:off x="4663714" y="4711937"/>
            <a:ext cx="4328618" cy="769881"/>
            <a:chOff x="421178" y="1841501"/>
            <a:chExt cx="7478222" cy="133006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9300" y="1841501"/>
              <a:ext cx="3340100" cy="1210786"/>
            </a:xfrm>
            <a:prstGeom prst="rect">
              <a:avLst/>
            </a:prstGeom>
          </p:spPr>
        </p:pic>
        <p:grpSp>
          <p:nvGrpSpPr>
            <p:cNvPr id="27" name="Grouper 26"/>
            <p:cNvGrpSpPr/>
            <p:nvPr/>
          </p:nvGrpSpPr>
          <p:grpSpPr>
            <a:xfrm>
              <a:off x="421178" y="1881358"/>
              <a:ext cx="5206676" cy="1290208"/>
              <a:chOff x="421178" y="1817858"/>
              <a:chExt cx="5206676" cy="1290208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1178" y="1817858"/>
                <a:ext cx="4138122" cy="758484"/>
              </a:xfrm>
              <a:prstGeom prst="rect">
                <a:avLst/>
              </a:prstGeom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421178" y="2576343"/>
                <a:ext cx="5206676" cy="53172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FF0000"/>
                    </a:solidFill>
                  </a:rPr>
                  <a:t>FISH PLASTIC </a:t>
                </a:r>
                <a:r>
                  <a:rPr lang="fr-FR" sz="1400" b="1" dirty="0" smtClean="0">
                    <a:solidFill>
                      <a:srgbClr val="FF0000"/>
                    </a:solidFill>
                  </a:rPr>
                  <a:t>MOLD </a:t>
                </a:r>
                <a:r>
                  <a:rPr lang="fr-FR" sz="1400" b="1" dirty="0" smtClean="0">
                    <a:solidFill>
                      <a:srgbClr val="FF0000"/>
                    </a:solidFill>
                  </a:rPr>
                  <a:t>+ ATTRACTANT  </a:t>
                </a:r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er 29"/>
          <p:cNvGrpSpPr>
            <a:grpSpLocks noChangeAspect="1"/>
          </p:cNvGrpSpPr>
          <p:nvPr/>
        </p:nvGrpSpPr>
        <p:grpSpPr>
          <a:xfrm>
            <a:off x="4142282" y="5759539"/>
            <a:ext cx="5001718" cy="799690"/>
            <a:chOff x="228600" y="3302416"/>
            <a:chExt cx="7339819" cy="1173514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22800" y="3302417"/>
              <a:ext cx="2945619" cy="1091194"/>
            </a:xfrm>
            <a:prstGeom prst="rect">
              <a:avLst/>
            </a:prstGeom>
          </p:spPr>
        </p:pic>
        <p:grpSp>
          <p:nvGrpSpPr>
            <p:cNvPr id="32" name="Grouper 31"/>
            <p:cNvGrpSpPr/>
            <p:nvPr/>
          </p:nvGrpSpPr>
          <p:grpSpPr>
            <a:xfrm>
              <a:off x="228600" y="3302416"/>
              <a:ext cx="4394200" cy="1173514"/>
              <a:chOff x="228600" y="3302416"/>
              <a:chExt cx="4394200" cy="1173514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8600" y="3302416"/>
                <a:ext cx="4394200" cy="721863"/>
              </a:xfrm>
              <a:prstGeom prst="rect">
                <a:avLst/>
              </a:prstGeom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228600" y="4024279"/>
                <a:ext cx="4394200" cy="45165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FF0000"/>
                    </a:solidFill>
                  </a:rPr>
                  <a:t>FISH PLASTIC </a:t>
                </a:r>
                <a:r>
                  <a:rPr lang="fr-FR" sz="1400" b="1" dirty="0" smtClean="0">
                    <a:solidFill>
                      <a:srgbClr val="FF0000"/>
                    </a:solidFill>
                  </a:rPr>
                  <a:t>MOLD </a:t>
                </a:r>
                <a:r>
                  <a:rPr lang="fr-FR" sz="1400" b="1" dirty="0" smtClean="0">
                    <a:solidFill>
                      <a:srgbClr val="FF0000"/>
                    </a:solidFill>
                  </a:rPr>
                  <a:t>+ ATTRACTANT  </a:t>
                </a:r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254001" y="1032352"/>
            <a:ext cx="878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3 - ECOLOGICAL BASED ARTIFICIAL BAIT (EBAB) DEVELOPMENT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6617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03931" y="1854200"/>
            <a:ext cx="877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B </a:t>
            </a:r>
            <a:r>
              <a:rPr lang="fr-FR" sz="2000" dirty="0" smtClean="0"/>
              <a:t>-Exam of reports and </a:t>
            </a:r>
            <a:r>
              <a:rPr lang="fr-FR" sz="2000" dirty="0" err="1" smtClean="0"/>
              <a:t>scientific</a:t>
            </a:r>
            <a:r>
              <a:rPr lang="fr-FR" sz="2000" dirty="0" smtClean="0"/>
              <a:t> </a:t>
            </a:r>
            <a:r>
              <a:rPr lang="fr-FR" sz="2000" dirty="0" err="1" smtClean="0"/>
              <a:t>literature</a:t>
            </a:r>
            <a:endParaRPr lang="fr-FR" sz="20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5246912" y="2744232"/>
            <a:ext cx="3567619" cy="3384040"/>
            <a:chOff x="5221512" y="2223532"/>
            <a:chExt cx="3567619" cy="3384040"/>
          </a:xfrm>
        </p:grpSpPr>
        <p:grpSp>
          <p:nvGrpSpPr>
            <p:cNvPr id="21" name="Grouper 20"/>
            <p:cNvGrpSpPr/>
            <p:nvPr/>
          </p:nvGrpSpPr>
          <p:grpSpPr>
            <a:xfrm>
              <a:off x="5221512" y="2223532"/>
              <a:ext cx="3567619" cy="3061732"/>
              <a:chOff x="5285012" y="3479800"/>
              <a:chExt cx="3567619" cy="3061732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49656" y="3479800"/>
                <a:ext cx="1702975" cy="3061732"/>
              </a:xfrm>
              <a:prstGeom prst="rect">
                <a:avLst/>
              </a:prstGeom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5012" y="3479800"/>
                <a:ext cx="1757326" cy="3061732"/>
              </a:xfrm>
              <a:prstGeom prst="rect">
                <a:avLst/>
              </a:prstGeom>
            </p:spPr>
          </p:pic>
        </p:grpSp>
        <p:sp>
          <p:nvSpPr>
            <p:cNvPr id="23" name="ZoneTexte 22"/>
            <p:cNvSpPr txBox="1"/>
            <p:nvPr/>
          </p:nvSpPr>
          <p:spPr>
            <a:xfrm>
              <a:off x="5993956" y="5299795"/>
              <a:ext cx="218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/>
                <a:t>(</a:t>
              </a:r>
              <a:r>
                <a:rPr lang="fr-FR" sz="1400" i="1" dirty="0" err="1"/>
                <a:t>f</a:t>
              </a:r>
              <a:r>
                <a:rPr lang="fr-FR" sz="1400" i="1" dirty="0" err="1" smtClean="0"/>
                <a:t>rom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Mejuto</a:t>
              </a:r>
              <a:r>
                <a:rPr lang="fr-FR" sz="1400" i="1" dirty="0" smtClean="0"/>
                <a:t> et al., 2005)</a:t>
              </a:r>
              <a:endParaRPr lang="fr-FR" sz="1400" i="1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42900" y="2933700"/>
            <a:ext cx="46355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Only</a:t>
            </a:r>
            <a:r>
              <a:rPr lang="fr-FR" dirty="0" smtClean="0"/>
              <a:t> 1 </a:t>
            </a:r>
            <a:r>
              <a:rPr lang="fr-FR" dirty="0" err="1" smtClean="0"/>
              <a:t>artificial</a:t>
            </a:r>
            <a:r>
              <a:rPr lang="fr-FR" dirty="0" smtClean="0"/>
              <a:t> </a:t>
            </a:r>
            <a:r>
              <a:rPr lang="fr-FR" dirty="0" err="1" smtClean="0"/>
              <a:t>bait</a:t>
            </a:r>
            <a:r>
              <a:rPr lang="fr-FR" dirty="0" smtClean="0"/>
              <a:t> application </a:t>
            </a:r>
            <a:r>
              <a:rPr lang="fr-FR" dirty="0" err="1" smtClean="0"/>
              <a:t>dedicated</a:t>
            </a:r>
            <a:endParaRPr lang="fr-FR" dirty="0" smtClean="0"/>
          </a:p>
          <a:p>
            <a:r>
              <a:rPr lang="fr-FR" dirty="0" smtClean="0"/>
              <a:t>for </a:t>
            </a:r>
            <a:r>
              <a:rPr lang="fr-FR" dirty="0" err="1" smtClean="0"/>
              <a:t>pelagic</a:t>
            </a:r>
            <a:r>
              <a:rPr lang="fr-FR" dirty="0" smtClean="0"/>
              <a:t> </a:t>
            </a:r>
            <a:r>
              <a:rPr lang="fr-FR" dirty="0" err="1" smtClean="0"/>
              <a:t>longline</a:t>
            </a:r>
            <a:r>
              <a:rPr lang="fr-FR" dirty="0" smtClean="0"/>
              <a:t> </a:t>
            </a:r>
            <a:r>
              <a:rPr lang="fr-FR" dirty="0" err="1" smtClean="0"/>
              <a:t>fisheries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err="1" smtClean="0"/>
              <a:t>Tested</a:t>
            </a:r>
            <a:r>
              <a:rPr lang="fr-FR" dirty="0" smtClean="0"/>
              <a:t> in 1997 in the NE Atlantic to </a:t>
            </a:r>
            <a:r>
              <a:rPr lang="fr-FR" dirty="0" err="1" smtClean="0"/>
              <a:t>target</a:t>
            </a:r>
            <a:endParaRPr lang="fr-FR" dirty="0" smtClean="0"/>
          </a:p>
          <a:p>
            <a:r>
              <a:rPr lang="fr-FR" dirty="0" err="1" smtClean="0"/>
              <a:t>Swordfish</a:t>
            </a:r>
            <a:r>
              <a:rPr lang="fr-FR" dirty="0" smtClean="0"/>
              <a:t>:</a:t>
            </a:r>
            <a:endParaRPr lang="fr-FR" dirty="0" smtClean="0"/>
          </a:p>
          <a:p>
            <a:endParaRPr lang="fr-FR" dirty="0" smtClean="0"/>
          </a:p>
          <a:p>
            <a:pPr marL="285750" indent="-285750">
              <a:lnSpc>
                <a:spcPct val="50000"/>
              </a:lnSpc>
              <a:buFontTx/>
              <a:buChar char="-"/>
            </a:pPr>
            <a:r>
              <a:rPr lang="fr-FR" dirty="0" smtClean="0"/>
              <a:t>Plastic </a:t>
            </a:r>
            <a:r>
              <a:rPr lang="fr-FR" dirty="0" err="1" smtClean="0"/>
              <a:t>bait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(0.13 /1000 h)</a:t>
            </a:r>
            <a:br>
              <a:rPr lang="fr-FR" dirty="0" smtClean="0"/>
            </a:br>
            <a:endParaRPr lang="fr-FR" dirty="0" smtClean="0"/>
          </a:p>
          <a:p>
            <a:pPr marL="285750" indent="-285750">
              <a:lnSpc>
                <a:spcPct val="50000"/>
              </a:lnSpc>
              <a:buFontTx/>
              <a:buChar char="-"/>
            </a:pPr>
            <a:r>
              <a:rPr lang="fr-FR" dirty="0" smtClean="0"/>
              <a:t>Plastic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fish</a:t>
            </a:r>
            <a:r>
              <a:rPr lang="fr-FR" dirty="0" smtClean="0"/>
              <a:t> </a:t>
            </a:r>
            <a:r>
              <a:rPr lang="fr-FR" dirty="0" err="1" smtClean="0"/>
              <a:t>oil</a:t>
            </a:r>
            <a:r>
              <a:rPr lang="fr-FR" dirty="0" smtClean="0"/>
              <a:t> (6.5 /1000 h)</a:t>
            </a: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fr-FR" dirty="0" smtClean="0"/>
          </a:p>
          <a:p>
            <a:pPr marL="285750" indent="-285750">
              <a:lnSpc>
                <a:spcPct val="50000"/>
              </a:lnSpc>
              <a:buFontTx/>
              <a:buChar char="-"/>
            </a:pPr>
            <a:r>
              <a:rPr lang="fr-FR" b="1" dirty="0" smtClean="0">
                <a:solidFill>
                  <a:srgbClr val="FF0000"/>
                </a:solidFill>
              </a:rPr>
              <a:t>Plastic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piece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mackerel</a:t>
            </a:r>
            <a:r>
              <a:rPr lang="fr-FR" b="1" dirty="0" smtClean="0">
                <a:solidFill>
                  <a:srgbClr val="FF0000"/>
                </a:solidFill>
              </a:rPr>
              <a:t> (14 /1000 h)</a:t>
            </a:r>
            <a:br>
              <a:rPr lang="fr-FR" b="1" dirty="0" smtClean="0">
                <a:solidFill>
                  <a:srgbClr val="FF0000"/>
                </a:solidFill>
              </a:rPr>
            </a:br>
            <a:endParaRPr lang="fr-FR" b="1" dirty="0" smtClean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</a:pPr>
            <a:r>
              <a:rPr lang="fr-FR" dirty="0" smtClean="0"/>
              <a:t>* </a:t>
            </a:r>
            <a:r>
              <a:rPr lang="fr-FR" dirty="0" err="1" smtClean="0"/>
              <a:t>reference</a:t>
            </a:r>
            <a:r>
              <a:rPr lang="fr-FR" dirty="0" smtClean="0"/>
              <a:t> </a:t>
            </a:r>
            <a:r>
              <a:rPr lang="fr-FR" dirty="0" err="1" smtClean="0"/>
              <a:t>mackerel</a:t>
            </a:r>
            <a:r>
              <a:rPr lang="fr-FR" dirty="0" smtClean="0"/>
              <a:t> (14.7 /1000 h)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15901" y="1184752"/>
            <a:ext cx="878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3 - ECOLOGICAL BASED ARTIFICIAL BAIT (EBAB) DEVELOPMENT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103460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5161" y="74707"/>
            <a:ext cx="521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MADE Symposium, 15 – 19 octobre 2012, Montpellier</a:t>
            </a:r>
            <a:endParaRPr lang="fr-FR" i="1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282544" y="4000504"/>
            <a:ext cx="2928957" cy="2439188"/>
            <a:chOff x="711171" y="1552563"/>
            <a:chExt cx="2928957" cy="243918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1171" y="1552563"/>
              <a:ext cx="2928957" cy="2188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ZoneTexte 13"/>
            <p:cNvSpPr txBox="1"/>
            <p:nvPr/>
          </p:nvSpPr>
          <p:spPr>
            <a:xfrm>
              <a:off x="1025527" y="3714752"/>
              <a:ext cx="2185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Candara" pitchFamily="34" charset="0"/>
                </a:rPr>
                <a:t>Mold  structure preparation</a:t>
              </a: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3587743" y="3233735"/>
            <a:ext cx="2214578" cy="3214710"/>
            <a:chOff x="3854443" y="785794"/>
            <a:chExt cx="2214578" cy="321471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4443" y="785794"/>
              <a:ext cx="2214578" cy="2964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ZoneTexte 14"/>
            <p:cNvSpPr txBox="1"/>
            <p:nvPr/>
          </p:nvSpPr>
          <p:spPr>
            <a:xfrm>
              <a:off x="4031861" y="3714752"/>
              <a:ext cx="2037160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Candara" pitchFamily="34" charset="0"/>
                </a:rPr>
                <a:t>Mold structure closed</a:t>
              </a: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6364298" y="3233735"/>
            <a:ext cx="2217754" cy="3214710"/>
            <a:chOff x="6211898" y="785794"/>
            <a:chExt cx="2217754" cy="321471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1898" y="785794"/>
              <a:ext cx="2217754" cy="296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ZoneTexte 15"/>
            <p:cNvSpPr txBox="1"/>
            <p:nvPr/>
          </p:nvSpPr>
          <p:spPr>
            <a:xfrm>
              <a:off x="6711963" y="3714752"/>
              <a:ext cx="1214446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Candara" pitchFamily="34" charset="0"/>
                </a:rPr>
                <a:t>Manual casting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41244" y="3348034"/>
            <a:ext cx="37239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Reaction Injection </a:t>
            </a:r>
            <a:r>
              <a:rPr lang="en-US" sz="2000" dirty="0" smtClean="0"/>
              <a:t>Molding (RIM)</a:t>
            </a:r>
            <a:endParaRPr lang="en-US" sz="2000" dirty="0"/>
          </a:p>
          <a:p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82544" y="1892300"/>
            <a:ext cx="779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</a:t>
            </a:r>
            <a:r>
              <a:rPr lang="fr-FR" sz="2000" dirty="0" smtClean="0"/>
              <a:t> </a:t>
            </a:r>
            <a:r>
              <a:rPr lang="fr-FR" sz="2000" dirty="0" smtClean="0"/>
              <a:t>– THE MOLD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95242" y="2387600"/>
            <a:ext cx="5775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smtClean="0"/>
              <a:t>Fish </a:t>
            </a:r>
            <a:r>
              <a:rPr lang="fr-FR" sz="2000" dirty="0" err="1" smtClean="0"/>
              <a:t>shape</a:t>
            </a:r>
            <a:r>
              <a:rPr lang="fr-FR" sz="2000" dirty="0" smtClean="0"/>
              <a:t> in </a:t>
            </a:r>
            <a:r>
              <a:rPr lang="fr-FR" sz="2000" dirty="0" err="1" smtClean="0"/>
              <a:t>monoblock</a:t>
            </a:r>
            <a:endParaRPr lang="fr-FR" sz="2000" dirty="0" smtClean="0"/>
          </a:p>
          <a:p>
            <a:pPr marL="285750" indent="-285750">
              <a:buFontTx/>
              <a:buChar char="-"/>
            </a:pPr>
            <a:r>
              <a:rPr lang="fr-FR" sz="2000" dirty="0" err="1" smtClean="0"/>
              <a:t>Polyurethane</a:t>
            </a:r>
            <a:r>
              <a:rPr lang="fr-FR" sz="2000" dirty="0" smtClean="0"/>
              <a:t> </a:t>
            </a:r>
            <a:r>
              <a:rPr lang="fr-FR" sz="2000" dirty="0" err="1" smtClean="0"/>
              <a:t>elastomer</a:t>
            </a:r>
            <a:r>
              <a:rPr lang="fr-FR" sz="2000" dirty="0" smtClean="0"/>
              <a:t> (</a:t>
            </a:r>
            <a:r>
              <a:rPr lang="fr-FR" sz="2000" dirty="0" err="1" smtClean="0"/>
              <a:t>resistance</a:t>
            </a:r>
            <a:r>
              <a:rPr lang="fr-FR" sz="2000" dirty="0" smtClean="0"/>
              <a:t>, </a:t>
            </a:r>
            <a:r>
              <a:rPr lang="fr-FR" sz="2000" dirty="0" err="1" smtClean="0"/>
              <a:t>flexibility</a:t>
            </a:r>
            <a:r>
              <a:rPr lang="fr-FR" sz="2000" dirty="0" smtClean="0"/>
              <a:t>) </a:t>
            </a:r>
            <a:endParaRPr lang="fr-FR" sz="2000" dirty="0"/>
          </a:p>
        </p:txBody>
      </p:sp>
      <p:sp>
        <p:nvSpPr>
          <p:cNvPr id="26" name="Rectangle 25"/>
          <p:cNvSpPr/>
          <p:nvPr/>
        </p:nvSpPr>
        <p:spPr>
          <a:xfrm>
            <a:off x="254001" y="1184752"/>
            <a:ext cx="878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3 - ECOLOGICAL BASED ARTIFICIAL BAIT (EBAB) DEVELOPMENT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396288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D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MADE.potx</Template>
  <TotalTime>17616</TotalTime>
  <Words>1914</Words>
  <Application>Microsoft Macintosh PowerPoint</Application>
  <PresentationFormat>Présentation à l'écran (4:3)</PresentationFormat>
  <Paragraphs>322</Paragraphs>
  <Slides>22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MADE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Bach</dc:creator>
  <cp:lastModifiedBy>Pascal Bach</cp:lastModifiedBy>
  <cp:revision>105</cp:revision>
  <dcterms:created xsi:type="dcterms:W3CDTF">2012-09-24T14:22:04Z</dcterms:created>
  <dcterms:modified xsi:type="dcterms:W3CDTF">2012-10-16T22:53:05Z</dcterms:modified>
</cp:coreProperties>
</file>